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56" r:id="rId2"/>
    <p:sldId id="316" r:id="rId3"/>
    <p:sldId id="257" r:id="rId4"/>
    <p:sldId id="370" r:id="rId5"/>
    <p:sldId id="373" r:id="rId6"/>
    <p:sldId id="375" r:id="rId7"/>
    <p:sldId id="377" r:id="rId8"/>
    <p:sldId id="376" r:id="rId9"/>
    <p:sldId id="380" r:id="rId10"/>
    <p:sldId id="378" r:id="rId11"/>
    <p:sldId id="379" r:id="rId12"/>
    <p:sldId id="381" r:id="rId13"/>
    <p:sldId id="383" r:id="rId14"/>
    <p:sldId id="384" r:id="rId15"/>
    <p:sldId id="382" r:id="rId16"/>
    <p:sldId id="374" r:id="rId17"/>
    <p:sldId id="386" r:id="rId18"/>
    <p:sldId id="387" r:id="rId19"/>
    <p:sldId id="385" r:id="rId20"/>
    <p:sldId id="388" r:id="rId21"/>
    <p:sldId id="389" r:id="rId22"/>
    <p:sldId id="368" r:id="rId23"/>
    <p:sldId id="390"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CBF33"/>
    <a:srgbClr val="70AC2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47" autoAdjust="0"/>
    <p:restoredTop sz="94624" autoAdjust="0"/>
  </p:normalViewPr>
  <p:slideViewPr>
    <p:cSldViewPr>
      <p:cViewPr>
        <p:scale>
          <a:sx n="50" d="100"/>
          <a:sy n="50" d="100"/>
        </p:scale>
        <p:origin x="-2094" y="-684"/>
      </p:cViewPr>
      <p:guideLst>
        <p:guide orient="horz" pos="2160"/>
        <p:guide pos="2880"/>
      </p:guideLst>
    </p:cSldViewPr>
  </p:slideViewPr>
  <p:outlineViewPr>
    <p:cViewPr>
      <p:scale>
        <a:sx n="33" d="100"/>
        <a:sy n="33" d="100"/>
      </p:scale>
      <p:origin x="0" y="34104"/>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A7D5D17-E26D-48C0-ABBE-02DD17B4B371}" type="datetimeFigureOut">
              <a:rPr lang="en-GB" smtClean="0"/>
              <a:pPr/>
              <a:t>03/08/2014</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DB08C53-0E3E-45BB-9829-ED508BA3AF5A}" type="slidenum">
              <a:rPr lang="en-GB" smtClean="0"/>
              <a:pPr/>
              <a:t>‹#›</a:t>
            </a:fld>
            <a:endParaRPr lang="en-GB"/>
          </a:p>
        </p:txBody>
      </p:sp>
    </p:spTree>
    <p:extLst>
      <p:ext uri="{BB962C8B-B14F-4D97-AF65-F5344CB8AC3E}">
        <p14:creationId xmlns:p14="http://schemas.microsoft.com/office/powerpoint/2010/main" val="333689915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1</a:t>
            </a:fld>
            <a:endParaRPr lang="en-GB"/>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12</a:t>
            </a:fld>
            <a:endParaRPr lang="en-GB"/>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13</a:t>
            </a:fld>
            <a:endParaRPr lang="en-GB"/>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14</a:t>
            </a:fld>
            <a:endParaRPr lang="en-GB"/>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A54E3CFB-C12D-4DBD-99F8-5E5E0D05872F}" type="slidenum">
              <a:rPr lang="en-GB" smtClean="0"/>
              <a:pPr/>
              <a:t>15</a:t>
            </a:fld>
            <a:endParaRPr lang="en-GB"/>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22</a:t>
            </a:fld>
            <a:endParaRPr lang="en-GB"/>
          </a:p>
        </p:txBody>
      </p:sp>
    </p:spTree>
    <p:extLst>
      <p:ext uri="{BB962C8B-B14F-4D97-AF65-F5344CB8AC3E}">
        <p14:creationId xmlns:p14="http://schemas.microsoft.com/office/powerpoint/2010/main" val="2458034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DB08C53-0E3E-45BB-9829-ED508BA3AF5A}" type="slidenum">
              <a:rPr lang="en-GB" smtClean="0"/>
              <a:pPr/>
              <a:t>23</a:t>
            </a:fld>
            <a:endParaRPr lang="en-GB"/>
          </a:p>
        </p:txBody>
      </p:sp>
    </p:spTree>
    <p:extLst>
      <p:ext uri="{BB962C8B-B14F-4D97-AF65-F5344CB8AC3E}">
        <p14:creationId xmlns:p14="http://schemas.microsoft.com/office/powerpoint/2010/main" val="24580345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8" Type="http://schemas.openxmlformats.org/officeDocument/2006/relationships/slide" Target="../slides/slide12.xml"/><Relationship Id="rId13" Type="http://schemas.openxmlformats.org/officeDocument/2006/relationships/slide" Target="../slides/slide20.xml"/><Relationship Id="rId3" Type="http://schemas.openxmlformats.org/officeDocument/2006/relationships/slide" Target="../slides/slide2.xml"/><Relationship Id="rId7" Type="http://schemas.openxmlformats.org/officeDocument/2006/relationships/slide" Target="../slides/slide11.xml"/><Relationship Id="rId12" Type="http://schemas.openxmlformats.org/officeDocument/2006/relationships/slide" Target="../slides/slide19.xml"/><Relationship Id="rId2" Type="http://schemas.openxmlformats.org/officeDocument/2006/relationships/slide" Target="../slides/slide5.xml"/><Relationship Id="rId1" Type="http://schemas.openxmlformats.org/officeDocument/2006/relationships/slideMaster" Target="../slideMasters/slideMaster1.xml"/><Relationship Id="rId6" Type="http://schemas.openxmlformats.org/officeDocument/2006/relationships/slide" Target="../slides/slide10.xml"/><Relationship Id="rId11" Type="http://schemas.openxmlformats.org/officeDocument/2006/relationships/slide" Target="../slides/slide18.xml"/><Relationship Id="rId5" Type="http://schemas.openxmlformats.org/officeDocument/2006/relationships/slide" Target="../slides/slide8.xml"/><Relationship Id="rId10" Type="http://schemas.openxmlformats.org/officeDocument/2006/relationships/slide" Target="../slides/slide16.xml"/><Relationship Id="rId4" Type="http://schemas.openxmlformats.org/officeDocument/2006/relationships/slide" Target="../slides/slide22.xml"/><Relationship Id="rId9" Type="http://schemas.openxmlformats.org/officeDocument/2006/relationships/slide" Target="../slides/slide15.xml"/><Relationship Id="rId14" Type="http://schemas.openxmlformats.org/officeDocument/2006/relationships/slide" Target="../slides/slide2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10" name="Right Triangle 9"/>
          <p:cNvSpPr/>
          <p:nvPr/>
        </p:nvSpPr>
        <p:spPr>
          <a:xfrm>
            <a:off x="-2" y="4664147"/>
            <a:ext cx="9151089" cy="0"/>
          </a:xfrm>
          <a:prstGeom prst="rtTriangle">
            <a:avLst/>
          </a:prstGeom>
          <a:gradFill flip="none" rotWithShape="1">
            <a:gsLst>
              <a:gs pos="0">
                <a:schemeClr val="accent1">
                  <a:shade val="35000"/>
                  <a:satMod val="170000"/>
                  <a:alpha val="100000"/>
                </a:schemeClr>
              </a:gs>
              <a:gs pos="55000">
                <a:schemeClr val="accent1">
                  <a:tint val="90000"/>
                  <a:satMod val="150000"/>
                  <a:alpha val="100000"/>
                </a:schemeClr>
              </a:gs>
              <a:gs pos="100000">
                <a:schemeClr val="accent1">
                  <a:shade val="35000"/>
                  <a:satMod val="170000"/>
                  <a:alpha val="100000"/>
                </a:schemeClr>
              </a:gs>
            </a:gsLst>
            <a:lin ang="3000000" scaled="1"/>
            <a:tileRect/>
          </a:gradFill>
          <a:ln w="127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Title 8"/>
          <p:cNvSpPr>
            <a:spLocks noGrp="1"/>
          </p:cNvSpPr>
          <p:nvPr>
            <p:ph type="ctrTitle"/>
          </p:nvPr>
        </p:nvSpPr>
        <p:spPr>
          <a:xfrm>
            <a:off x="685800" y="1752601"/>
            <a:ext cx="7772400" cy="1829761"/>
          </a:xfrm>
        </p:spPr>
        <p:txBody>
          <a:bodyPr vert="horz" anchor="b">
            <a:normAutofit/>
            <a:scene3d>
              <a:camera prst="orthographicFront"/>
              <a:lightRig rig="soft" dir="t"/>
            </a:scene3d>
            <a:sp3d prstMaterial="softEdge">
              <a:bevelT w="25400" h="25400"/>
            </a:sp3d>
          </a:bodyPr>
          <a:lstStyle>
            <a:lvl1pPr algn="r">
              <a:defRPr sz="4800" b="1">
                <a:solidFill>
                  <a:schemeClr val="tx2"/>
                </a:solidFill>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17" name="Subtitle 16"/>
          <p:cNvSpPr>
            <a:spLocks noGrp="1"/>
          </p:cNvSpPr>
          <p:nvPr>
            <p:ph type="subTitle" idx="1"/>
          </p:nvPr>
        </p:nvSpPr>
        <p:spPr>
          <a:xfrm>
            <a:off x="685800" y="3611607"/>
            <a:ext cx="7772400" cy="1199704"/>
          </a:xfrm>
        </p:spPr>
        <p:txBody>
          <a:bodyPr lIns="45720" rIns="45720"/>
          <a:lstStyle>
            <a:lvl1pPr marL="0" marR="64008" indent="0" algn="r">
              <a:buNone/>
              <a:defRPr>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grpSp>
        <p:nvGrpSpPr>
          <p:cNvPr id="2" name="Group 1"/>
          <p:cNvGrpSpPr/>
          <p:nvPr/>
        </p:nvGrpSpPr>
        <p:grpSpPr>
          <a:xfrm>
            <a:off x="-3765" y="4953000"/>
            <a:ext cx="9147765" cy="1912088"/>
            <a:chOff x="-3765" y="4832896"/>
            <a:chExt cx="9147765" cy="2032192"/>
          </a:xfrm>
        </p:grpSpPr>
        <p:sp>
          <p:nvSpPr>
            <p:cNvPr id="7" name="Freeform 6"/>
            <p:cNvSpPr>
              <a:spLocks/>
            </p:cNvSpPr>
            <p:nvPr/>
          </p:nvSpPr>
          <p:spPr bwMode="auto">
            <a:xfrm>
              <a:off x="1687513" y="4832896"/>
              <a:ext cx="7456487" cy="518816"/>
            </a:xfrm>
            <a:custGeom>
              <a:avLst>
                <a:gd name="A1" fmla="val 0"/>
                <a:gd name="A2" fmla="val 0"/>
                <a:gd name="A3" fmla="val 0"/>
                <a:gd name="A4" fmla="val 0"/>
                <a:gd name="A5" fmla="val 0"/>
                <a:gd name="A6" fmla="val 0"/>
                <a:gd name="A7" fmla="val 0"/>
                <a:gd name="A8" fmla="val 0"/>
              </a:avLst>
              <a:gdLst/>
              <a:ahLst/>
              <a:cxnLst>
                <a:cxn ang="0">
                  <a:pos x="4697" y="0"/>
                </a:cxn>
                <a:cxn ang="0">
                  <a:pos x="4697" y="367"/>
                </a:cxn>
                <a:cxn ang="0">
                  <a:pos x="0" y="218"/>
                </a:cxn>
                <a:cxn ang="0">
                  <a:pos x="4697" y="0"/>
                </a:cxn>
              </a:cxnLst>
              <a:rect l="0" t="0" r="0" b="0"/>
              <a:pathLst>
                <a:path w="4697" h="367">
                  <a:moveTo>
                    <a:pt x="4697" y="0"/>
                  </a:moveTo>
                  <a:lnTo>
                    <a:pt x="4697" y="367"/>
                  </a:lnTo>
                  <a:lnTo>
                    <a:pt x="0" y="218"/>
                  </a:lnTo>
                  <a:lnTo>
                    <a:pt x="4697" y="0"/>
                  </a:lnTo>
                  <a:close/>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8" name="Freeform 7"/>
            <p:cNvSpPr>
              <a:spLocks/>
            </p:cNvSpPr>
            <p:nvPr/>
          </p:nvSpPr>
          <p:spPr bwMode="auto">
            <a:xfrm>
              <a:off x="35443" y="5135526"/>
              <a:ext cx="9108557" cy="83820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760" h="528">
                  <a:moveTo>
                    <a:pt x="0" y="0"/>
                  </a:moveTo>
                  <a:lnTo>
                    <a:pt x="5760" y="0"/>
                  </a:lnTo>
                  <a:lnTo>
                    <a:pt x="5760" y="528"/>
                  </a:lnTo>
                  <a:lnTo>
                    <a:pt x="48" y="0"/>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1" name="Freeform 10"/>
            <p:cNvSpPr>
              <a:spLocks/>
            </p:cNvSpPr>
            <p:nvPr/>
          </p:nvSpPr>
          <p:spPr bwMode="auto">
            <a:xfrm>
              <a:off x="0" y="4883888"/>
              <a:ext cx="9144000" cy="1981200"/>
            </a:xfrm>
            <a:custGeom>
              <a:avLst>
                <a:gd name="A1" fmla="val 0"/>
                <a:gd name="A2" fmla="val 0"/>
                <a:gd name="A3" fmla="val 0"/>
                <a:gd name="A4" fmla="val 0"/>
                <a:gd name="A5" fmla="val 0"/>
                <a:gd name="A6" fmla="val 0"/>
                <a:gd name="A7" fmla="val 0"/>
                <a:gd name="A8" fmla="val 0"/>
              </a:avLst>
              <a:gdLst/>
              <a:ahLst/>
              <a:cxnLst>
                <a:cxn ang="0">
                  <a:pos x="0" y="0"/>
                </a:cxn>
                <a:cxn ang="0">
                  <a:pos x="0" y="1248"/>
                </a:cxn>
                <a:cxn ang="0">
                  <a:pos x="5760" y="1248"/>
                </a:cxn>
                <a:cxn ang="0">
                  <a:pos x="5760" y="528"/>
                </a:cxn>
                <a:cxn ang="0">
                  <a:pos x="0" y="0"/>
                </a:cxn>
              </a:cxnLst>
              <a:rect l="0" t="0" r="0" b="0"/>
              <a:pathLst>
                <a:path w="5760" h="1248">
                  <a:moveTo>
                    <a:pt x="0" y="0"/>
                  </a:moveTo>
                  <a:lnTo>
                    <a:pt x="0" y="1248"/>
                  </a:lnTo>
                  <a:lnTo>
                    <a:pt x="5760" y="1248"/>
                  </a:lnTo>
                  <a:lnTo>
                    <a:pt x="5760" y="528"/>
                  </a:lnTo>
                  <a:lnTo>
                    <a:pt x="0" y="0"/>
                  </a:lnTo>
                  <a:close/>
                </a:path>
              </a:pathLst>
            </a:cu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2" name="Straight Connector 11"/>
            <p:cNvCxnSpPr/>
            <p:nvPr/>
          </p:nvCxnSpPr>
          <p:spPr>
            <a:xfrm>
              <a:off x="-3765" y="4880373"/>
              <a:ext cx="9147765" cy="83994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grpSp>
      <p:sp>
        <p:nvSpPr>
          <p:cNvPr id="30" name="Date Placeholder 29"/>
          <p:cNvSpPr>
            <a:spLocks noGrp="1"/>
          </p:cNvSpPr>
          <p:nvPr>
            <p:ph type="dt" sz="half" idx="10"/>
          </p:nvPr>
        </p:nvSpPr>
        <p:spPr>
          <a:xfrm>
            <a:off x="6727032" y="6453336"/>
            <a:ext cx="1920240" cy="320368"/>
          </a:xfrm>
        </p:spPr>
        <p:txBody>
          <a:bodyPr/>
          <a:lstStyle>
            <a:lvl1pPr>
              <a:defRPr>
                <a:solidFill>
                  <a:srgbClr val="FFFFFF"/>
                </a:solidFill>
              </a:defRPr>
            </a:lvl1pPr>
            <a:extLst/>
          </a:lstStyle>
          <a:p>
            <a:pPr algn="ctr"/>
            <a:fld id="{23214344-8236-4B1F-A3DF-DA24BB3EAD55}" type="datetimeFigureOut">
              <a:rPr lang="en-GB" smtClean="0"/>
              <a:pPr algn="ctr"/>
              <a:t>03/08/2014</a:t>
            </a:fld>
            <a:endParaRPr lang="en-GB" dirty="0"/>
          </a:p>
        </p:txBody>
      </p:sp>
      <p:sp>
        <p:nvSpPr>
          <p:cNvPr id="19" name="Footer Placeholder 18"/>
          <p:cNvSpPr>
            <a:spLocks noGrp="1"/>
          </p:cNvSpPr>
          <p:nvPr>
            <p:ph type="ftr" sz="quarter" idx="11"/>
          </p:nvPr>
        </p:nvSpPr>
        <p:spPr>
          <a:xfrm>
            <a:off x="3707904" y="6453336"/>
            <a:ext cx="3022849" cy="319733"/>
          </a:xfrm>
        </p:spPr>
        <p:txBody>
          <a:bodyPr/>
          <a:lstStyle>
            <a:lvl1pPr>
              <a:defRPr>
                <a:solidFill>
                  <a:schemeClr val="accent1">
                    <a:tint val="20000"/>
                  </a:schemeClr>
                </a:solidFill>
              </a:defRPr>
            </a:lvl1pPr>
            <a:extLst/>
          </a:lstStyle>
          <a:p>
            <a:r>
              <a:rPr lang="en-GB" dirty="0" smtClean="0"/>
              <a:t>Unit  09 – Computer Network Systems</a:t>
            </a:r>
            <a:endParaRPr lang="en-GB" dirty="0"/>
          </a:p>
        </p:txBody>
      </p:sp>
      <p:sp>
        <p:nvSpPr>
          <p:cNvPr id="27" name="Slide Number Placeholder 26"/>
          <p:cNvSpPr>
            <a:spLocks noGrp="1"/>
          </p:cNvSpPr>
          <p:nvPr>
            <p:ph type="sldNum" sz="quarter" idx="12"/>
          </p:nvPr>
        </p:nvSpPr>
        <p:spPr/>
        <p:txBody>
          <a:bodyPr/>
          <a:lstStyle>
            <a:lvl1pPr>
              <a:defRPr>
                <a:solidFill>
                  <a:srgbClr val="FFFFFF"/>
                </a:solidFill>
              </a:defRPr>
            </a:lvl1pPr>
            <a:extLst/>
          </a:lstStyle>
          <a:p>
            <a:fld id="{6C42A4F3-54E0-43BF-809D-8D7D84B5BC65}" type="slidenum">
              <a:rPr lang="en-GB" smtClean="0"/>
              <a:pPr/>
              <a:t>‹#›</a:t>
            </a:fld>
            <a:endParaRPr lang="en-GB"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481329"/>
            <a:ext cx="8229600" cy="4386071"/>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44013" y="274640"/>
            <a:ext cx="1777470" cy="5592761"/>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1"/>
            <a:ext cx="6324600" cy="5592760"/>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251520" y="1207293"/>
            <a:ext cx="8712968" cy="5030019"/>
          </a:xfrm>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Title 6"/>
          <p:cNvSpPr>
            <a:spLocks noGrp="1"/>
          </p:cNvSpPr>
          <p:nvPr>
            <p:ph type="title"/>
          </p:nvPr>
        </p:nvSpPr>
        <p:spPr>
          <a:xfrm>
            <a:off x="230832" y="116632"/>
            <a:ext cx="8733656" cy="936104"/>
          </a:xfrm>
        </p:spPr>
        <p:txBody>
          <a:bodyPr rtlCol="0">
            <a:normAutofit/>
          </a:bodyPr>
          <a:lstStyle>
            <a:lvl1pPr>
              <a:defRPr sz="4000"/>
            </a:lvl1pPr>
            <a:extLst/>
          </a:lstStyle>
          <a:p>
            <a:r>
              <a:rPr kumimoji="0" lang="en-US" dirty="0" smtClean="0"/>
              <a:t>Click to edit Master title style</a:t>
            </a:r>
            <a:endParaRPr kumimoji="0" lang="en-US" dirty="0"/>
          </a:p>
        </p:txBody>
      </p:sp>
      <p:sp>
        <p:nvSpPr>
          <p:cNvPr id="41" name="Round Same Side Corner Rectangle 40">
            <a:hlinkClick r:id="rId2" action="ppaction://hlinksldjump"/>
          </p:cNvPr>
          <p:cNvSpPr/>
          <p:nvPr userDrawn="1"/>
        </p:nvSpPr>
        <p:spPr>
          <a:xfrm>
            <a:off x="35496" y="6569968"/>
            <a:ext cx="72008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Scenario</a:t>
            </a:r>
            <a:endParaRPr lang="en-GB" sz="1100" b="1" dirty="0">
              <a:solidFill>
                <a:schemeClr val="bg1"/>
              </a:solidFill>
              <a:latin typeface="Calibri" pitchFamily="34" charset="0"/>
              <a:cs typeface="Calibri" pitchFamily="34" charset="0"/>
            </a:endParaRPr>
          </a:p>
        </p:txBody>
      </p:sp>
      <p:sp>
        <p:nvSpPr>
          <p:cNvPr id="42" name="Round Same Side Corner Rectangle 41">
            <a:hlinkClick r:id="rId3" action="ppaction://hlinksldjump"/>
          </p:cNvPr>
          <p:cNvSpPr/>
          <p:nvPr userDrawn="1"/>
        </p:nvSpPr>
        <p:spPr>
          <a:xfrm>
            <a:off x="752015" y="6569968"/>
            <a:ext cx="648072" cy="288032"/>
          </a:xfrm>
          <a:prstGeom prst="round2SameRect">
            <a:avLst/>
          </a:prstGeom>
          <a:solidFill>
            <a:srgbClr val="7CBF33"/>
          </a:solidFill>
          <a:ln>
            <a:solidFill>
              <a:schemeClr val="accent1">
                <a:lumMod val="75000"/>
              </a:schemeClr>
            </a:solidFill>
          </a:ln>
        </p:spPr>
        <p:style>
          <a:lnRef idx="2">
            <a:schemeClr val="accent6"/>
          </a:lnRef>
          <a:fillRef idx="1">
            <a:schemeClr val="lt1"/>
          </a:fillRef>
          <a:effectRef idx="0">
            <a:schemeClr val="accent6"/>
          </a:effectRef>
          <a:fontRef idx="minor">
            <a:schemeClr val="dk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solidFill>
                  <a:schemeClr val="bg1"/>
                </a:solidFill>
                <a:latin typeface="Calibri" pitchFamily="34" charset="0"/>
                <a:cs typeface="Calibri" pitchFamily="34" charset="0"/>
              </a:rPr>
              <a:t>Criteria</a:t>
            </a:r>
            <a:endParaRPr lang="en-GB" sz="1100" b="1" dirty="0">
              <a:solidFill>
                <a:schemeClr val="bg1"/>
              </a:solidFill>
              <a:latin typeface="Calibri" pitchFamily="34" charset="0"/>
              <a:cs typeface="Calibri" pitchFamily="34" charset="0"/>
            </a:endParaRPr>
          </a:p>
        </p:txBody>
      </p:sp>
      <p:sp>
        <p:nvSpPr>
          <p:cNvPr id="51" name="Round Same Side Corner Rectangle 50">
            <a:hlinkClick r:id="rId4" action="ppaction://hlinksldjump"/>
          </p:cNvPr>
          <p:cNvSpPr/>
          <p:nvPr userDrawn="1"/>
        </p:nvSpPr>
        <p:spPr>
          <a:xfrm>
            <a:off x="1400086" y="6569968"/>
            <a:ext cx="644511"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100" b="1" dirty="0" smtClean="0">
                <a:latin typeface="Calibri" pitchFamily="34" charset="0"/>
                <a:cs typeface="Calibri" pitchFamily="34" charset="0"/>
              </a:rPr>
              <a:t>Tasks</a:t>
            </a:r>
            <a:endParaRPr lang="en-GB" sz="1100" b="1" dirty="0">
              <a:latin typeface="Calibri" pitchFamily="34" charset="0"/>
              <a:cs typeface="Calibri" pitchFamily="34" charset="0"/>
            </a:endParaRPr>
          </a:p>
        </p:txBody>
      </p:sp>
      <p:sp>
        <p:nvSpPr>
          <p:cNvPr id="52" name="Round Same Side Corner Rectangle 51">
            <a:hlinkClick r:id="rId5" action="ppaction://hlinksldjump"/>
          </p:cNvPr>
          <p:cNvSpPr/>
          <p:nvPr userDrawn="1"/>
        </p:nvSpPr>
        <p:spPr>
          <a:xfrm>
            <a:off x="2041037"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a:t>
            </a:r>
            <a:endParaRPr lang="en-GB" sz="1200" b="1" dirty="0">
              <a:latin typeface="Calibri" pitchFamily="34" charset="0"/>
              <a:cs typeface="Calibri" pitchFamily="34" charset="0"/>
            </a:endParaRPr>
          </a:p>
        </p:txBody>
      </p:sp>
      <p:sp>
        <p:nvSpPr>
          <p:cNvPr id="53" name="Round Same Side Corner Rectangle 52">
            <a:hlinkClick r:id="rId6" action="ppaction://hlinksldjump"/>
          </p:cNvPr>
          <p:cNvSpPr/>
          <p:nvPr userDrawn="1"/>
        </p:nvSpPr>
        <p:spPr>
          <a:xfrm>
            <a:off x="2433476"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2</a:t>
            </a:r>
            <a:endParaRPr lang="en-GB" sz="1200" b="1" dirty="0">
              <a:latin typeface="Calibri" pitchFamily="34" charset="0"/>
              <a:cs typeface="Calibri" pitchFamily="34" charset="0"/>
            </a:endParaRPr>
          </a:p>
        </p:txBody>
      </p:sp>
      <p:sp>
        <p:nvSpPr>
          <p:cNvPr id="54" name="Round Same Side Corner Rectangle 53">
            <a:hlinkClick r:id="rId6" action="ppaction://hlinksldjump"/>
          </p:cNvPr>
          <p:cNvSpPr/>
          <p:nvPr userDrawn="1"/>
        </p:nvSpPr>
        <p:spPr>
          <a:xfrm>
            <a:off x="2825915" y="6569968"/>
            <a:ext cx="396000" cy="288032"/>
          </a:xfrm>
          <a:prstGeom prst="round2SameRect">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3</a:t>
            </a:r>
            <a:endParaRPr lang="en-GB" sz="1200" b="1" dirty="0">
              <a:latin typeface="Calibri" pitchFamily="34" charset="0"/>
              <a:cs typeface="Calibri" pitchFamily="34" charset="0"/>
            </a:endParaRPr>
          </a:p>
        </p:txBody>
      </p:sp>
      <p:sp>
        <p:nvSpPr>
          <p:cNvPr id="55" name="Round Same Side Corner Rectangle 54">
            <a:hlinkClick r:id="rId7" action="ppaction://hlinksldjump"/>
          </p:cNvPr>
          <p:cNvSpPr/>
          <p:nvPr userDrawn="1"/>
        </p:nvSpPr>
        <p:spPr>
          <a:xfrm>
            <a:off x="3218354" y="6569968"/>
            <a:ext cx="396000" cy="288032"/>
          </a:xfrm>
          <a:prstGeom prst="round2SameRect">
            <a:avLst/>
          </a:prstGeom>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4</a:t>
            </a:r>
            <a:endParaRPr lang="en-GB" sz="1200" b="1" dirty="0">
              <a:latin typeface="Calibri" pitchFamily="34" charset="0"/>
              <a:cs typeface="Calibri" pitchFamily="34" charset="0"/>
            </a:endParaRPr>
          </a:p>
        </p:txBody>
      </p:sp>
      <p:sp>
        <p:nvSpPr>
          <p:cNvPr id="56" name="Round Same Side Corner Rectangle 55">
            <a:hlinkClick r:id="rId7" action="ppaction://hlinksldjump"/>
          </p:cNvPr>
          <p:cNvSpPr/>
          <p:nvPr userDrawn="1"/>
        </p:nvSpPr>
        <p:spPr>
          <a:xfrm>
            <a:off x="3610793"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5</a:t>
            </a:r>
            <a:endParaRPr lang="en-GB" sz="1200" b="1" dirty="0">
              <a:latin typeface="Calibri" pitchFamily="34" charset="0"/>
              <a:cs typeface="Calibri" pitchFamily="34" charset="0"/>
            </a:endParaRPr>
          </a:p>
        </p:txBody>
      </p:sp>
      <p:sp>
        <p:nvSpPr>
          <p:cNvPr id="57" name="Round Same Side Corner Rectangle 56">
            <a:hlinkClick r:id="rId8" action="ppaction://hlinksldjump"/>
          </p:cNvPr>
          <p:cNvSpPr/>
          <p:nvPr userDrawn="1"/>
        </p:nvSpPr>
        <p:spPr>
          <a:xfrm>
            <a:off x="4003232"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6</a:t>
            </a:r>
          </a:p>
        </p:txBody>
      </p:sp>
      <p:sp>
        <p:nvSpPr>
          <p:cNvPr id="58" name="Round Same Side Corner Rectangle 57">
            <a:hlinkClick r:id="rId8" action="ppaction://hlinksldjump"/>
          </p:cNvPr>
          <p:cNvSpPr/>
          <p:nvPr userDrawn="1"/>
        </p:nvSpPr>
        <p:spPr>
          <a:xfrm>
            <a:off x="4395671"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7</a:t>
            </a:r>
            <a:endParaRPr lang="en-GB" sz="1200" b="1" dirty="0">
              <a:latin typeface="Calibri" pitchFamily="34" charset="0"/>
              <a:cs typeface="Calibri" pitchFamily="34" charset="0"/>
            </a:endParaRPr>
          </a:p>
        </p:txBody>
      </p:sp>
      <p:sp>
        <p:nvSpPr>
          <p:cNvPr id="59" name="Round Same Side Corner Rectangle 58">
            <a:hlinkClick r:id="rId9" action="ppaction://hlinksldjump"/>
          </p:cNvPr>
          <p:cNvSpPr/>
          <p:nvPr userDrawn="1"/>
        </p:nvSpPr>
        <p:spPr>
          <a:xfrm>
            <a:off x="4788110"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8</a:t>
            </a:r>
          </a:p>
        </p:txBody>
      </p:sp>
      <p:sp>
        <p:nvSpPr>
          <p:cNvPr id="60" name="Round Same Side Corner Rectangle 59">
            <a:hlinkClick r:id="rId9" action="ppaction://hlinksldjump"/>
          </p:cNvPr>
          <p:cNvSpPr/>
          <p:nvPr userDrawn="1"/>
        </p:nvSpPr>
        <p:spPr>
          <a:xfrm>
            <a:off x="5180549"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a:latin typeface="Calibri" pitchFamily="34" charset="0"/>
                <a:cs typeface="Calibri" pitchFamily="34" charset="0"/>
              </a:rPr>
              <a:t>9</a:t>
            </a:r>
          </a:p>
        </p:txBody>
      </p:sp>
      <p:sp>
        <p:nvSpPr>
          <p:cNvPr id="61" name="Round Same Side Corner Rectangle 60">
            <a:hlinkClick r:id="rId10" action="ppaction://hlinksldjump"/>
          </p:cNvPr>
          <p:cNvSpPr/>
          <p:nvPr userDrawn="1"/>
        </p:nvSpPr>
        <p:spPr>
          <a:xfrm>
            <a:off x="5572988" y="6569968"/>
            <a:ext cx="396000" cy="288032"/>
          </a:xfrm>
          <a:prstGeom prst="round2SameRect">
            <a:avLst/>
          </a:prstGeom>
          <a:solidFill>
            <a:srgbClr val="70AC2E"/>
          </a:solidFill>
          <a:ln>
            <a:solidFill>
              <a:schemeClr val="accent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10</a:t>
            </a:r>
            <a:endParaRPr lang="en-GB" sz="1200" b="1" dirty="0">
              <a:latin typeface="Calibri" pitchFamily="34" charset="0"/>
              <a:cs typeface="Calibri" pitchFamily="34" charset="0"/>
            </a:endParaRPr>
          </a:p>
        </p:txBody>
      </p:sp>
      <p:sp>
        <p:nvSpPr>
          <p:cNvPr id="62" name="Round Same Side Corner Rectangle 61">
            <a:hlinkClick r:id="rId10" action="ppaction://hlinksldjump"/>
          </p:cNvPr>
          <p:cNvSpPr/>
          <p:nvPr userDrawn="1"/>
        </p:nvSpPr>
        <p:spPr>
          <a:xfrm>
            <a:off x="5965427"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11</a:t>
            </a:r>
            <a:endParaRPr lang="en-GB" sz="1200" b="1" dirty="0">
              <a:latin typeface="Calibri" pitchFamily="34" charset="0"/>
              <a:cs typeface="Calibri" pitchFamily="34" charset="0"/>
            </a:endParaRPr>
          </a:p>
        </p:txBody>
      </p:sp>
      <p:sp>
        <p:nvSpPr>
          <p:cNvPr id="63" name="Round Same Side Corner Rectangle 62">
            <a:hlinkClick r:id="rId11" action="ppaction://hlinksldjump"/>
          </p:cNvPr>
          <p:cNvSpPr/>
          <p:nvPr userDrawn="1"/>
        </p:nvSpPr>
        <p:spPr>
          <a:xfrm>
            <a:off x="6357866"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12</a:t>
            </a:r>
            <a:endParaRPr lang="en-GB" sz="1200" b="1" dirty="0">
              <a:latin typeface="Calibri" pitchFamily="34" charset="0"/>
              <a:cs typeface="Calibri" pitchFamily="34" charset="0"/>
            </a:endParaRPr>
          </a:p>
        </p:txBody>
      </p:sp>
      <p:sp>
        <p:nvSpPr>
          <p:cNvPr id="64" name="Round Same Side Corner Rectangle 63">
            <a:hlinkClick r:id="rId11" action="ppaction://hlinksldjump"/>
          </p:cNvPr>
          <p:cNvSpPr/>
          <p:nvPr userDrawn="1"/>
        </p:nvSpPr>
        <p:spPr>
          <a:xfrm>
            <a:off x="6750305"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13</a:t>
            </a:r>
            <a:endParaRPr lang="en-GB" sz="1200" b="1" dirty="0">
              <a:latin typeface="Calibri" pitchFamily="34" charset="0"/>
              <a:cs typeface="Calibri" pitchFamily="34" charset="0"/>
            </a:endParaRPr>
          </a:p>
        </p:txBody>
      </p:sp>
      <p:sp>
        <p:nvSpPr>
          <p:cNvPr id="66" name="Round Same Side Corner Rectangle 65">
            <a:hlinkClick r:id="rId12" action="ppaction://hlinksldjump"/>
          </p:cNvPr>
          <p:cNvSpPr/>
          <p:nvPr userDrawn="1"/>
        </p:nvSpPr>
        <p:spPr>
          <a:xfrm>
            <a:off x="7142744" y="6569968"/>
            <a:ext cx="396000" cy="288032"/>
          </a:xfrm>
          <a:prstGeom prst="round2Same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14</a:t>
            </a:r>
            <a:endParaRPr lang="en-GB" sz="1200" b="1" dirty="0">
              <a:latin typeface="Calibri" pitchFamily="34" charset="0"/>
              <a:cs typeface="Calibri" pitchFamily="34" charset="0"/>
            </a:endParaRPr>
          </a:p>
        </p:txBody>
      </p:sp>
      <p:sp>
        <p:nvSpPr>
          <p:cNvPr id="67" name="Round Same Side Corner Rectangle 66">
            <a:hlinkClick r:id="rId12" action="ppaction://hlinksldjump"/>
          </p:cNvPr>
          <p:cNvSpPr/>
          <p:nvPr userDrawn="1"/>
        </p:nvSpPr>
        <p:spPr>
          <a:xfrm>
            <a:off x="7535183" y="6569968"/>
            <a:ext cx="396000" cy="288032"/>
          </a:xfrm>
          <a:prstGeom prst="round2SameRect">
            <a:avLst/>
          </a:prstGeom>
          <a:solidFill>
            <a:srgbClr val="FF0000"/>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15</a:t>
            </a:r>
            <a:endParaRPr lang="en-GB" sz="1200" b="1" dirty="0">
              <a:latin typeface="Calibri" pitchFamily="34" charset="0"/>
              <a:cs typeface="Calibri" pitchFamily="34" charset="0"/>
            </a:endParaRPr>
          </a:p>
        </p:txBody>
      </p:sp>
      <p:sp>
        <p:nvSpPr>
          <p:cNvPr id="24" name="Round Same Side Corner Rectangle 23">
            <a:hlinkClick r:id="rId12" action="ppaction://hlinksldjump"/>
          </p:cNvPr>
          <p:cNvSpPr/>
          <p:nvPr userDrawn="1"/>
        </p:nvSpPr>
        <p:spPr>
          <a:xfrm>
            <a:off x="7927622" y="6569968"/>
            <a:ext cx="396000" cy="288032"/>
          </a:xfrm>
          <a:prstGeom prst="round2SameRect">
            <a:avLst/>
          </a:prstGeom>
          <a:solidFill>
            <a:srgbClr val="FF0000"/>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16</a:t>
            </a:r>
            <a:endParaRPr lang="en-GB" sz="1200" b="1" dirty="0">
              <a:latin typeface="Calibri" pitchFamily="34" charset="0"/>
              <a:cs typeface="Calibri" pitchFamily="34" charset="0"/>
            </a:endParaRPr>
          </a:p>
        </p:txBody>
      </p:sp>
      <p:sp>
        <p:nvSpPr>
          <p:cNvPr id="25" name="Round Same Side Corner Rectangle 24">
            <a:hlinkClick r:id="rId13" action="ppaction://hlinksldjump"/>
          </p:cNvPr>
          <p:cNvSpPr/>
          <p:nvPr userDrawn="1"/>
        </p:nvSpPr>
        <p:spPr>
          <a:xfrm>
            <a:off x="8320061"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17</a:t>
            </a:r>
            <a:endParaRPr lang="en-GB" sz="1200" b="1" dirty="0">
              <a:latin typeface="Calibri" pitchFamily="34" charset="0"/>
              <a:cs typeface="Calibri" pitchFamily="34" charset="0"/>
            </a:endParaRPr>
          </a:p>
        </p:txBody>
      </p:sp>
      <p:sp>
        <p:nvSpPr>
          <p:cNvPr id="26" name="Round Same Side Corner Rectangle 25">
            <a:hlinkClick r:id="rId14" action="ppaction://hlinksldjump"/>
          </p:cNvPr>
          <p:cNvSpPr/>
          <p:nvPr userDrawn="1"/>
        </p:nvSpPr>
        <p:spPr>
          <a:xfrm>
            <a:off x="8712504" y="6569968"/>
            <a:ext cx="396000" cy="288032"/>
          </a:xfrm>
          <a:prstGeom prst="round2SameRect">
            <a:avLst/>
          </a:prstGeom>
          <a:solidFill>
            <a:schemeClr val="bg2">
              <a:lumMod val="50000"/>
            </a:schemeClr>
          </a:solidFill>
          <a:ln>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GB" sz="1200" b="1" dirty="0" smtClean="0">
                <a:latin typeface="Calibri" pitchFamily="34" charset="0"/>
                <a:cs typeface="Calibri" pitchFamily="34" charset="0"/>
              </a:rPr>
              <a:t>18</a:t>
            </a:r>
            <a:endParaRPr lang="en-GB" sz="1200" b="1" dirty="0">
              <a:latin typeface="Calibri" pitchFamily="34" charset="0"/>
              <a:cs typeface="Calibri" pitchFamily="34" charset="0"/>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76" y="1059712"/>
            <a:ext cx="7772400" cy="1828800"/>
          </a:xfrm>
        </p:spPr>
        <p:txBody>
          <a:bodyPr vert="horz" anchor="b">
            <a:normAutofit/>
            <a:scene3d>
              <a:camera prst="orthographicFront"/>
              <a:lightRig rig="soft" dir="t"/>
            </a:scene3d>
            <a:sp3d prstMaterial="softEdge">
              <a:bevelT w="25400" h="25400"/>
            </a:sp3d>
          </a:bodyPr>
          <a:lstStyle>
            <a:lvl1pPr algn="r">
              <a:buNone/>
              <a:defRPr sz="4800" b="1" cap="none" baseline="0">
                <a:effectLst>
                  <a:outerShdw blurRad="31750" dist="25400" dir="5400000" algn="tl" rotWithShape="0">
                    <a:srgbClr val="000000">
                      <a:alpha val="25000"/>
                    </a:srgbClr>
                  </a:outerShdw>
                </a:effectLst>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3922713" y="2931712"/>
            <a:ext cx="4572000" cy="1454888"/>
          </a:xfrm>
        </p:spPr>
        <p:txBody>
          <a:bodyPr lIns="91440" rIns="91440" anchor="t"/>
          <a:lstStyle>
            <a:lvl1pPr marL="0" indent="0" algn="l">
              <a:buNone/>
              <a:defRPr sz="23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5" name="Footer Placeholder 4"/>
          <p:cNvSpPr>
            <a:spLocks noGrp="1"/>
          </p:cNvSpPr>
          <p:nvPr>
            <p:ph type="ftr" sz="quarter" idx="11"/>
          </p:nvPr>
        </p:nvSpPr>
        <p:spPr/>
        <p:txBody>
          <a:bodyPr/>
          <a:lstStyle>
            <a:extLst/>
          </a:lstStyle>
          <a:p>
            <a:endParaRPr lang="en-GB"/>
          </a:p>
        </p:txBody>
      </p:sp>
      <p:sp>
        <p:nvSpPr>
          <p:cNvPr id="6" name="Slide Number Placeholder 5"/>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7" name="Chevron 6"/>
          <p:cNvSpPr/>
          <p:nvPr/>
        </p:nvSpPr>
        <p:spPr>
          <a:xfrm>
            <a:off x="3636680"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8" name="Chevron 7"/>
          <p:cNvSpPr/>
          <p:nvPr/>
        </p:nvSpPr>
        <p:spPr>
          <a:xfrm>
            <a:off x="3450264" y="3005472"/>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457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481328"/>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8" name="Title 7"/>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8229600" cy="1143000"/>
          </a:xfrm>
        </p:spPr>
        <p:txBody>
          <a:bodyPr anchor="ctr"/>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410200"/>
            <a:ext cx="4040188"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6" y="5410200"/>
            <a:ext cx="4041775" cy="762000"/>
          </a:xfrm>
          <a:solidFill>
            <a:schemeClr val="accent1"/>
          </a:solidFill>
          <a:ln w="9652">
            <a:solidFill>
              <a:schemeClr val="accent1"/>
            </a:solidFill>
            <a:miter lim="800000"/>
          </a:ln>
        </p:spPr>
        <p:txBody>
          <a:bodyPr lIns="182880" anchor="ctr"/>
          <a:lstStyle>
            <a:lvl1pPr marL="0" indent="0">
              <a:buNone/>
              <a:defRPr sz="2400" b="0">
                <a:solidFill>
                  <a:schemeClr val="bg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444294"/>
            <a:ext cx="4040188" cy="3941763"/>
          </a:xfrm>
          <a:ln>
            <a:noFill/>
            <a:prstDash val="sysDash"/>
            <a:miter lim="800000"/>
          </a:ln>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1444294"/>
            <a:ext cx="4041775" cy="3941763"/>
          </a:xfrm>
          <a:ln>
            <a:noFill/>
            <a:prstDash val="sysDash"/>
            <a:miter lim="800000"/>
          </a:ln>
        </p:spPr>
        <p:txBody>
          <a:bodyPr/>
          <a:lstStyle>
            <a:lvl1pPr>
              <a:spcBef>
                <a:spcPts val="0"/>
              </a:spcBef>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8" name="Footer Placeholder 7"/>
          <p:cNvSpPr>
            <a:spLocks noGrp="1"/>
          </p:cNvSpPr>
          <p:nvPr>
            <p:ph type="ftr" sz="quarter" idx="11"/>
          </p:nvPr>
        </p:nvSpPr>
        <p:spPr/>
        <p:txBody>
          <a:bodyPr/>
          <a:lstStyle>
            <a:extLst/>
          </a:lstStyle>
          <a:p>
            <a:endParaRPr lang="en-GB"/>
          </a:p>
        </p:txBody>
      </p:sp>
      <p:sp>
        <p:nvSpPr>
          <p:cNvPr id="9" name="Slide Number Placeholder 8"/>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bg>
      <p:bgRef idx="1002">
        <a:schemeClr val="bg1"/>
      </p:bgRef>
    </p:bg>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4" name="Footer Placeholder 3"/>
          <p:cNvSpPr>
            <a:spLocks noGrp="1"/>
          </p:cNvSpPr>
          <p:nvPr>
            <p:ph type="ftr" sz="quarter" idx="11"/>
          </p:nvPr>
        </p:nvSpPr>
        <p:spPr/>
        <p:txBody>
          <a:bodyPr/>
          <a:lstStyle>
            <a:extLst/>
          </a:lstStyle>
          <a:p>
            <a:endParaRPr lang="en-GB"/>
          </a:p>
        </p:txBody>
      </p:sp>
      <p:sp>
        <p:nvSpPr>
          <p:cNvPr id="5" name="Slide Number Placeholder 4"/>
          <p:cNvSpPr>
            <a:spLocks noGrp="1"/>
          </p:cNvSpPr>
          <p:nvPr>
            <p:ph type="sldNum" sz="quarter" idx="12"/>
          </p:nvPr>
        </p:nvSpPr>
        <p:spPr/>
        <p:txBody>
          <a:bodyPr/>
          <a:lstStyle>
            <a:extLst/>
          </a:lstStyle>
          <a:p>
            <a:fld id="{8F1201DD-DA1B-4B07-90AE-AA0AC650B466}" type="slidenum">
              <a:rPr lang="en-GB" smtClean="0"/>
              <a:pPr/>
              <a:t>‹#›</a:t>
            </a:fld>
            <a:endParaRPr lang="en-GB"/>
          </a:p>
        </p:txBody>
      </p:sp>
      <p:sp>
        <p:nvSpPr>
          <p:cNvPr id="6" name="Title 5"/>
          <p:cNvSpPr>
            <a:spLocks noGrp="1"/>
          </p:cNvSpPr>
          <p:nvPr>
            <p:ph type="title"/>
          </p:nvPr>
        </p:nvSpPr>
        <p:spPr/>
        <p:txBody>
          <a:bodyPr rtlCol="0"/>
          <a:lstStyle>
            <a:extLst/>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23214344-8236-4B1F-A3DF-DA24BB3EAD55}" type="datetimeFigureOut">
              <a:rPr lang="en-GB" smtClean="0"/>
              <a:pPr/>
              <a:t>03/08/2014</a:t>
            </a:fld>
            <a:endParaRPr lang="en-GB"/>
          </a:p>
        </p:txBody>
      </p:sp>
      <p:sp>
        <p:nvSpPr>
          <p:cNvPr id="3" name="Footer Placeholder 2"/>
          <p:cNvSpPr>
            <a:spLocks noGrp="1"/>
          </p:cNvSpPr>
          <p:nvPr>
            <p:ph type="ftr" sz="quarter" idx="11"/>
          </p:nvPr>
        </p:nvSpPr>
        <p:spPr/>
        <p:txBody>
          <a:bodyPr/>
          <a:lstStyle>
            <a:extLst/>
          </a:lstStyle>
          <a:p>
            <a:endParaRPr lang="en-GB"/>
          </a:p>
        </p:txBody>
      </p:sp>
      <p:sp>
        <p:nvSpPr>
          <p:cNvPr id="4" name="Slide Number Placeholder 3"/>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3">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914400" y="4876800"/>
            <a:ext cx="7481776" cy="457200"/>
          </a:xfrm>
        </p:spPr>
        <p:txBody>
          <a:bodyPr vert="horz" anchor="t">
            <a:noAutofit/>
            <a:sp3d prstMaterial="softEdge">
              <a:bevelT w="0" h="0"/>
            </a:sp3d>
          </a:bodyPr>
          <a:lstStyle>
            <a:lvl1pPr algn="r">
              <a:buNone/>
              <a:defRPr sz="2500" b="0">
                <a:solidFill>
                  <a:schemeClr val="accent1"/>
                </a:solidFill>
                <a:effectLst/>
              </a:defRPr>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419600" y="5355102"/>
            <a:ext cx="3974592" cy="914400"/>
          </a:xfrm>
        </p:spPr>
        <p:txBody>
          <a:bodyPr/>
          <a:lstStyle>
            <a:lvl1pPr marL="0" indent="0" algn="r">
              <a:buNone/>
              <a:defRPr sz="16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914400" y="274320"/>
            <a:ext cx="7479792"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727032" y="6407944"/>
            <a:ext cx="1920240" cy="365760"/>
          </a:xfrm>
        </p:spPr>
        <p:txBody>
          <a:bodyPr/>
          <a:lstStyle>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p:txBody>
          <a:bodyPr/>
          <a:lstStyle>
            <a:extLst/>
          </a:lstStyle>
          <a:p>
            <a:endParaRPr lang="en-GB"/>
          </a:p>
        </p:txBody>
      </p:sp>
      <p:sp>
        <p:nvSpPr>
          <p:cNvPr id="7" name="Slide Number Placeholder 6"/>
          <p:cNvSpPr>
            <a:spLocks noGrp="1"/>
          </p:cNvSpPr>
          <p:nvPr>
            <p:ph type="sldNum" sz="quarter" idx="12"/>
          </p:nvPr>
        </p:nvSpPr>
        <p:spPr/>
        <p:txBody>
          <a:bodyPr/>
          <a:lstStyle>
            <a:extLst/>
          </a:lstStyle>
          <a:p>
            <a:fld id="{8F1201DD-DA1B-4B07-90AE-AA0AC650B466}" type="slidenum">
              <a:rPr lang="en-GB" smtClean="0"/>
              <a:pPr/>
              <a:t>‹#›</a:t>
            </a:fld>
            <a:endParaRPr lang="en-GB"/>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141232" y="5443402"/>
            <a:ext cx="7162800" cy="648232"/>
          </a:xfrm>
          <a:noFill/>
        </p:spPr>
        <p:txBody>
          <a:bodyPr lIns="91440" tIns="0" rIns="91440" anchor="t"/>
          <a:lstStyle>
            <a:lvl1pPr marL="0" marR="18288" indent="0" algn="r">
              <a:buNone/>
              <a:defRPr sz="1400"/>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
        <p:nvSpPr>
          <p:cNvPr id="3" name="Picture Placeholder 2"/>
          <p:cNvSpPr>
            <a:spLocks noGrp="1"/>
          </p:cNvSpPr>
          <p:nvPr>
            <p:ph type="pic" idx="1"/>
          </p:nvPr>
        </p:nvSpPr>
        <p:spPr>
          <a:xfrm>
            <a:off x="228600" y="189968"/>
            <a:ext cx="8686800" cy="4389120"/>
          </a:xfrm>
          <a:prstGeom prst="rect">
            <a:avLst/>
          </a:prstGeom>
          <a:solidFill>
            <a:schemeClr val="bg2"/>
          </a:solidFill>
          <a:ln>
            <a:solidFill>
              <a:schemeClr val="bg1"/>
            </a:solidFill>
          </a:ln>
          <a:effectLst>
            <a:innerShdw blurRad="95250">
              <a:srgbClr val="000000"/>
            </a:innerShdw>
          </a:effectLst>
        </p:spPr>
        <p:txBody>
          <a:bodyPr/>
          <a:lstStyle>
            <a:lvl1pPr marL="0" indent="0">
              <a:buNone/>
              <a:defRPr sz="3200"/>
            </a:lvl1pPr>
            <a:extLst/>
          </a:lstStyle>
          <a:p>
            <a:r>
              <a:rPr kumimoji="0" lang="en-US" smtClean="0"/>
              <a:t>Click icon to add picture</a:t>
            </a:r>
            <a:endParaRPr kumimoji="0" lang="en-US" dirty="0"/>
          </a:p>
        </p:txBody>
      </p:sp>
      <p:sp>
        <p:nvSpPr>
          <p:cNvPr id="5" name="Date Placeholder 4"/>
          <p:cNvSpPr>
            <a:spLocks noGrp="1"/>
          </p:cNvSpPr>
          <p:nvPr>
            <p:ph type="dt" sz="half" idx="10"/>
          </p:nvPr>
        </p:nvSpPr>
        <p:spPr/>
        <p:txBody>
          <a:bodyPr/>
          <a:lstStyle>
            <a:lvl1pPr>
              <a:defRPr>
                <a:solidFill>
                  <a:schemeClr val="tx1"/>
                </a:solidFill>
              </a:defRPr>
            </a:lvl1pPr>
            <a:extLst/>
          </a:lstStyle>
          <a:p>
            <a:fld id="{23214344-8236-4B1F-A3DF-DA24BB3EAD55}" type="datetimeFigureOut">
              <a:rPr lang="en-GB" smtClean="0"/>
              <a:pPr/>
              <a:t>03/08/2014</a:t>
            </a:fld>
            <a:endParaRPr lang="en-GB"/>
          </a:p>
        </p:txBody>
      </p:sp>
      <p:sp>
        <p:nvSpPr>
          <p:cNvPr id="6" name="Footer Placeholder 5"/>
          <p:cNvSpPr>
            <a:spLocks noGrp="1"/>
          </p:cNvSpPr>
          <p:nvPr>
            <p:ph type="ftr" sz="quarter" idx="11"/>
          </p:nvPr>
        </p:nvSpPr>
        <p:spPr>
          <a:xfrm>
            <a:off x="4380072" y="6407944"/>
            <a:ext cx="2350681" cy="365125"/>
          </a:xfrm>
        </p:spPr>
        <p:txBody>
          <a:bodyPr/>
          <a:lstStyle>
            <a:lvl1pPr>
              <a:defRPr>
                <a:solidFill>
                  <a:schemeClr val="tx1"/>
                </a:solidFill>
              </a:defRPr>
            </a:lvl1pPr>
            <a:extLst/>
          </a:lstStyle>
          <a:p>
            <a:endParaRPr lang="en-GB"/>
          </a:p>
        </p:txBody>
      </p:sp>
      <p:sp>
        <p:nvSpPr>
          <p:cNvPr id="7" name="Slide Number Placeholder 6"/>
          <p:cNvSpPr>
            <a:spLocks noGrp="1"/>
          </p:cNvSpPr>
          <p:nvPr>
            <p:ph type="sldNum" sz="quarter" idx="12"/>
          </p:nvPr>
        </p:nvSpPr>
        <p:spPr/>
        <p:txBody>
          <a:bodyPr/>
          <a:lstStyle>
            <a:lvl1pPr>
              <a:defRPr>
                <a:solidFill>
                  <a:schemeClr val="tx1"/>
                </a:solidFill>
              </a:defRPr>
            </a:lvl1pPr>
            <a:extLst/>
          </a:lstStyle>
          <a:p>
            <a:fld id="{8F1201DD-DA1B-4B07-90AE-AA0AC650B466}" type="slidenum">
              <a:rPr lang="en-GB" smtClean="0"/>
              <a:pPr/>
              <a:t>‹#›</a:t>
            </a:fld>
            <a:endParaRPr lang="en-GB"/>
          </a:p>
        </p:txBody>
      </p:sp>
      <p:sp>
        <p:nvSpPr>
          <p:cNvPr id="2" name="Title 1"/>
          <p:cNvSpPr>
            <a:spLocks noGrp="1"/>
          </p:cNvSpPr>
          <p:nvPr>
            <p:ph type="title"/>
          </p:nvPr>
        </p:nvSpPr>
        <p:spPr>
          <a:xfrm>
            <a:off x="228600" y="4865122"/>
            <a:ext cx="8075432" cy="562672"/>
          </a:xfrm>
          <a:noFill/>
        </p:spPr>
        <p:txBody>
          <a:bodyPr anchor="t">
            <a:sp3d prstMaterial="softEdge"/>
          </a:bodyPr>
          <a:lstStyle>
            <a:lvl1pPr marR="0" algn="r">
              <a:buNone/>
              <a:defRPr sz="3000" b="0">
                <a:solidFill>
                  <a:schemeClr val="accent1"/>
                </a:solidFill>
                <a:effectLst>
                  <a:outerShdw blurRad="50800" dist="25000" dir="5400000" algn="t" rotWithShape="0">
                    <a:prstClr val="black">
                      <a:alpha val="45000"/>
                    </a:prstClr>
                  </a:outerShdw>
                </a:effectLst>
              </a:defRPr>
            </a:lvl1pPr>
            <a:extLst/>
          </a:lstStyle>
          <a:p>
            <a:r>
              <a:rPr kumimoji="0" lang="en-US" smtClean="0"/>
              <a:t>Click to edit Master title style</a:t>
            </a:r>
            <a:endParaRPr kumimoji="0" lang="en-US"/>
          </a:p>
        </p:txBody>
      </p:sp>
      <p:sp>
        <p:nvSpPr>
          <p:cNvPr id="8" name="Freeform 7"/>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9" name="Freeform 8"/>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0" name="Right Triangle 9"/>
          <p:cNvSpPr>
            <a:spLocks/>
          </p:cNvSpPr>
          <p:nvPr/>
        </p:nvSpPr>
        <p:spPr bwMode="auto">
          <a:xfrm>
            <a:off x="-6042" y="5791253"/>
            <a:ext cx="3402314" cy="1080868"/>
          </a:xfrm>
          <a:prstGeom prst="rtTriangle">
            <a:avLst/>
          </a:prstGeom>
          <a:blipFill>
            <a:blip r:embed="rId2"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1" name="Straight Connector 10"/>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12" name="Chevron 11"/>
          <p:cNvSpPr/>
          <p:nvPr/>
        </p:nvSpPr>
        <p:spPr>
          <a:xfrm>
            <a:off x="8664112"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
        <p:nvSpPr>
          <p:cNvPr id="13" name="Chevron 12"/>
          <p:cNvSpPr/>
          <p:nvPr/>
        </p:nvSpPr>
        <p:spPr>
          <a:xfrm>
            <a:off x="8477696" y="4988440"/>
            <a:ext cx="182880" cy="228600"/>
          </a:xfrm>
          <a:prstGeom prst="chevron">
            <a:avLst>
              <a:gd name="adj" fmla="val 50000"/>
            </a:avLst>
          </a:prstGeom>
          <a:gradFill flip="none" rotWithShape="1">
            <a:gsLst>
              <a:gs pos="0">
                <a:schemeClr val="accent1">
                  <a:shade val="60000"/>
                  <a:satMod val="125000"/>
                </a:schemeClr>
              </a:gs>
              <a:gs pos="72000">
                <a:schemeClr val="accent1">
                  <a:tint val="90000"/>
                  <a:satMod val="138000"/>
                </a:schemeClr>
              </a:gs>
              <a:gs pos="100000">
                <a:schemeClr val="accent1">
                  <a:tint val="76000"/>
                  <a:satMod val="136000"/>
                </a:schemeClr>
              </a:gs>
            </a:gsLst>
            <a:lin ang="16200000" scaled="0"/>
          </a:gradFill>
          <a:ln w="3175" cap="rnd" cmpd="sng" algn="ctr">
            <a:solidFill>
              <a:schemeClr val="accent1">
                <a:shade val="50000"/>
              </a:schemeClr>
            </a:solidFill>
            <a:prstDash val="solid"/>
          </a:ln>
          <a:effectLst>
            <a:outerShdw blurRad="50800" dist="25400" dir="5400000">
              <a:srgbClr val="000000">
                <a:alpha val="46000"/>
              </a:srgbClr>
            </a:outerShdw>
          </a:effectLst>
        </p:spPr>
        <p:style>
          <a:lnRef idx="1">
            <a:schemeClr val="accent1"/>
          </a:lnRef>
          <a:fillRef idx="3">
            <a:schemeClr val="accent1"/>
          </a:fillRef>
          <a:effectRef idx="2">
            <a:schemeClr val="accent1"/>
          </a:effectRef>
          <a:fontRef idx="minor">
            <a:schemeClr val="lt1"/>
          </a:fontRef>
        </p:style>
        <p:txBody>
          <a:bodyPr anchor="ctr"/>
          <a:lstStyle>
            <a:extLst/>
          </a:lstStyle>
          <a:p>
            <a:pPr algn="l" eaLnBrk="1" latinLnBrk="0" hangingPunct="1"/>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3" name="Freeform 12"/>
          <p:cNvSpPr>
            <a:spLocks/>
          </p:cNvSpPr>
          <p:nvPr/>
        </p:nvSpPr>
        <p:spPr bwMode="auto">
          <a:xfrm>
            <a:off x="499273" y="5944936"/>
            <a:ext cx="4940624" cy="921076"/>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7485" h="337">
                <a:moveTo>
                  <a:pt x="0" y="2"/>
                </a:moveTo>
                <a:lnTo>
                  <a:pt x="7485" y="337"/>
                </a:lnTo>
                <a:lnTo>
                  <a:pt x="5558" y="337"/>
                </a:lnTo>
                <a:lnTo>
                  <a:pt x="1" y="0"/>
                </a:lnTo>
              </a:path>
            </a:pathLst>
          </a:custGeom>
          <a:solidFill>
            <a:schemeClr val="accent1">
              <a:tint val="65000"/>
              <a:satMod val="115000"/>
              <a:alpha val="4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Freeform 11"/>
          <p:cNvSpPr>
            <a:spLocks/>
          </p:cNvSpPr>
          <p:nvPr/>
        </p:nvSpPr>
        <p:spPr bwMode="auto">
          <a:xfrm>
            <a:off x="485717" y="5939011"/>
            <a:ext cx="3690451" cy="933450"/>
          </a:xfrm>
          <a:custGeom>
            <a:avLst>
              <a:gd name="A1" fmla="val 0"/>
              <a:gd name="A2" fmla="val 0"/>
              <a:gd name="A3" fmla="val 0"/>
              <a:gd name="A4" fmla="val 0"/>
              <a:gd name="A5" fmla="val 0"/>
              <a:gd name="A6" fmla="val 0"/>
              <a:gd name="A7" fmla="val 0"/>
              <a:gd name="A8" fmla="val 0"/>
            </a:avLst>
            <a:gdLst/>
            <a:ahLst/>
            <a:cxnLst>
              <a:cxn ang="0">
                <a:pos x="0" y="0"/>
              </a:cxn>
              <a:cxn ang="0">
                <a:pos x="5760" y="0"/>
              </a:cxn>
              <a:cxn ang="0">
                <a:pos x="5760" y="528"/>
              </a:cxn>
              <a:cxn ang="0">
                <a:pos x="48" y="0"/>
              </a:cxn>
            </a:cxnLst>
            <a:rect l="0" t="0" r="0" b="0"/>
            <a:pathLst>
              <a:path w="5591" h="588">
                <a:moveTo>
                  <a:pt x="0" y="0"/>
                </a:moveTo>
                <a:lnTo>
                  <a:pt x="5591" y="585"/>
                </a:lnTo>
                <a:lnTo>
                  <a:pt x="4415" y="588"/>
                </a:lnTo>
                <a:lnTo>
                  <a:pt x="12" y="4"/>
                </a:lnTo>
              </a:path>
            </a:pathLst>
          </a:custGeom>
          <a:solidFill>
            <a:srgbClr val="000000">
              <a:alpha val="100000"/>
            </a:srgb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4" name="Right Triangle 13"/>
          <p:cNvSpPr>
            <a:spLocks/>
          </p:cNvSpPr>
          <p:nvPr/>
        </p:nvSpPr>
        <p:spPr bwMode="auto">
          <a:xfrm>
            <a:off x="-6042" y="5791253"/>
            <a:ext cx="3402314" cy="1080868"/>
          </a:xfrm>
          <a:prstGeom prst="rtTriangle">
            <a:avLst/>
          </a:prstGeom>
          <a:blipFill>
            <a:blip r:embed="rId13" cstate="print">
              <a:alphaModFix amt="50000"/>
            </a:blip>
            <a:tile tx="0" ty="0" sx="50000" sy="50000" flip="none" algn="t"/>
          </a:blipFill>
          <a:ln w="12700" cap="rnd" cmpd="thickThin" algn="ctr">
            <a:noFill/>
            <a:prstDash val="solid"/>
          </a:ln>
          <a:effectLst>
            <a:fillOverlay blend="mult">
              <a:gradFill flip="none" rotWithShape="1">
                <a:gsLst>
                  <a:gs pos="0">
                    <a:schemeClr val="accent1">
                      <a:shade val="20000"/>
                      <a:satMod val="176000"/>
                      <a:alpha val="100000"/>
                    </a:schemeClr>
                  </a:gs>
                  <a:gs pos="18000">
                    <a:schemeClr val="accent1">
                      <a:shade val="48000"/>
                      <a:satMod val="153000"/>
                      <a:alpha val="100000"/>
                    </a:schemeClr>
                  </a:gs>
                  <a:gs pos="43000">
                    <a:schemeClr val="accent1">
                      <a:tint val="86000"/>
                      <a:satMod val="149000"/>
                      <a:alpha val="100000"/>
                    </a:schemeClr>
                  </a:gs>
                  <a:gs pos="45000">
                    <a:schemeClr val="accent1">
                      <a:tint val="85000"/>
                      <a:satMod val="150000"/>
                      <a:alpha val="100000"/>
                    </a:schemeClr>
                  </a:gs>
                  <a:gs pos="50000">
                    <a:schemeClr val="accent1">
                      <a:tint val="86000"/>
                      <a:satMod val="149000"/>
                      <a:alpha val="100000"/>
                    </a:schemeClr>
                  </a:gs>
                  <a:gs pos="79000">
                    <a:schemeClr val="accent1">
                      <a:shade val="53000"/>
                      <a:satMod val="150000"/>
                      <a:alpha val="100000"/>
                    </a:schemeClr>
                  </a:gs>
                  <a:gs pos="100000">
                    <a:schemeClr val="accent1">
                      <a:shade val="25000"/>
                      <a:satMod val="170000"/>
                      <a:alpha val="100000"/>
                    </a:schemeClr>
                  </a:gs>
                </a:gsLst>
                <a:lin ang="450000" scaled="1"/>
                <a:tileRect/>
              </a:gradFill>
            </a:fillOverlay>
          </a:effectLst>
        </p:spPr>
        <p:style>
          <a:lnRef idx="3">
            <a:schemeClr val="lt1"/>
          </a:lnRef>
          <a:fillRef idx="1">
            <a:schemeClr val="accent1"/>
          </a:fillRef>
          <a:effectRef idx="1">
            <a:schemeClr val="accent1"/>
          </a:effectRef>
          <a:fontRef idx="minor">
            <a:schemeClr val="lt1"/>
          </a:fontRef>
        </p:style>
        <p:txBody>
          <a:bodyPr vert="horz" wrap="square" lIns="91440" tIns="45720" rIns="91440" bIns="45720" anchor="ctr" compatLnSpc="1"/>
          <a:lstStyle>
            <a:extLst/>
          </a:lstStyle>
          <a:p>
            <a:pPr algn="ctr" eaLnBrk="1" latinLnBrk="0" hangingPunct="1"/>
            <a:endParaRPr kumimoji="0" lang="en-US"/>
          </a:p>
        </p:txBody>
      </p:sp>
      <p:cxnSp>
        <p:nvCxnSpPr>
          <p:cNvPr id="15" name="Straight Connector 14"/>
          <p:cNvCxnSpPr/>
          <p:nvPr/>
        </p:nvCxnSpPr>
        <p:spPr>
          <a:xfrm>
            <a:off x="-9237" y="5787738"/>
            <a:ext cx="3405509" cy="1084383"/>
          </a:xfrm>
          <a:prstGeom prst="line">
            <a:avLst/>
          </a:prstGeom>
          <a:noFill/>
          <a:ln w="12065" cap="flat" cmpd="sng" algn="ctr">
            <a:gradFill>
              <a:gsLst>
                <a:gs pos="45000">
                  <a:schemeClr val="accent1">
                    <a:tint val="70000"/>
                    <a:satMod val="110000"/>
                  </a:schemeClr>
                </a:gs>
                <a:gs pos="15000">
                  <a:schemeClr val="accent1">
                    <a:shade val="40000"/>
                    <a:satMod val="110000"/>
                  </a:schemeClr>
                </a:gs>
              </a:gsLst>
              <a:lin ang="5400000" scaled="1"/>
            </a:gradFill>
            <a:prstDash val="solid"/>
            <a:miter lim="800000"/>
          </a:ln>
          <a:effectLst/>
        </p:spPr>
        <p:style>
          <a:lnRef idx="2">
            <a:schemeClr val="accent1"/>
          </a:lnRef>
          <a:fillRef idx="0">
            <a:schemeClr val="accent1"/>
          </a:fillRef>
          <a:effectRef idx="1">
            <a:schemeClr val="accent1"/>
          </a:effectRef>
          <a:fontRef idx="minor">
            <a:schemeClr val="tx1"/>
          </a:fontRef>
        </p:style>
      </p:cxnSp>
      <p:sp>
        <p:nvSpPr>
          <p:cNvPr id="9" name="Title Placeholder 8"/>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scene3d>
            <a:sp3d prstMaterial="softEdge">
              <a:bevelT w="25400" h="25400"/>
            </a:sp3d>
          </a:bodyPr>
          <a:lstStyle>
            <a:extLst/>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481328"/>
            <a:ext cx="8229600" cy="4525963"/>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6727032" y="6407944"/>
            <a:ext cx="1920240" cy="365760"/>
          </a:xfrm>
          <a:prstGeom prst="rect">
            <a:avLst/>
          </a:prstGeom>
        </p:spPr>
        <p:txBody>
          <a:bodyPr vert="horz" anchor="b"/>
          <a:lstStyle>
            <a:lvl1pPr algn="l" eaLnBrk="1" latinLnBrk="0" hangingPunct="1">
              <a:defRPr kumimoji="0" sz="1000">
                <a:solidFill>
                  <a:schemeClr val="tx1"/>
                </a:solidFill>
              </a:defRPr>
            </a:lvl1pPr>
            <a:extLst/>
          </a:lstStyle>
          <a:p>
            <a:fld id="{23214344-8236-4B1F-A3DF-DA24BB3EAD55}" type="datetimeFigureOut">
              <a:rPr lang="en-GB" smtClean="0"/>
              <a:pPr/>
              <a:t>03/08/2014</a:t>
            </a:fld>
            <a:endParaRPr lang="en-GB"/>
          </a:p>
        </p:txBody>
      </p:sp>
      <p:sp>
        <p:nvSpPr>
          <p:cNvPr id="22" name="Footer Placeholder 21"/>
          <p:cNvSpPr>
            <a:spLocks noGrp="1"/>
          </p:cNvSpPr>
          <p:nvPr>
            <p:ph type="ftr" sz="quarter" idx="3"/>
          </p:nvPr>
        </p:nvSpPr>
        <p:spPr>
          <a:xfrm>
            <a:off x="4380072" y="6407944"/>
            <a:ext cx="2350681" cy="365125"/>
          </a:xfrm>
          <a:prstGeom prst="rect">
            <a:avLst/>
          </a:prstGeom>
        </p:spPr>
        <p:txBody>
          <a:bodyPr vert="horz" anchor="b"/>
          <a:lstStyle>
            <a:lvl1pPr algn="r" eaLnBrk="1" latinLnBrk="0" hangingPunct="1">
              <a:defRPr kumimoji="0" sz="1000">
                <a:solidFill>
                  <a:schemeClr val="tx1"/>
                </a:solidFill>
              </a:defRPr>
            </a:lvl1pPr>
            <a:extLst/>
          </a:lstStyle>
          <a:p>
            <a:endParaRPr lang="en-GB"/>
          </a:p>
        </p:txBody>
      </p:sp>
      <p:sp>
        <p:nvSpPr>
          <p:cNvPr id="18" name="Slide Number Placeholder 17"/>
          <p:cNvSpPr>
            <a:spLocks noGrp="1"/>
          </p:cNvSpPr>
          <p:nvPr>
            <p:ph type="sldNum" sz="quarter" idx="4"/>
          </p:nvPr>
        </p:nvSpPr>
        <p:spPr>
          <a:xfrm>
            <a:off x="8647272" y="6407944"/>
            <a:ext cx="365760" cy="365125"/>
          </a:xfrm>
          <a:prstGeom prst="rect">
            <a:avLst/>
          </a:prstGeom>
        </p:spPr>
        <p:txBody>
          <a:bodyPr vert="horz" anchor="b"/>
          <a:lstStyle>
            <a:lvl1pPr algn="r" eaLnBrk="1" latinLnBrk="0" hangingPunct="1">
              <a:defRPr kumimoji="0" sz="1000" b="0">
                <a:solidFill>
                  <a:schemeClr val="tx1"/>
                </a:solidFill>
              </a:defRPr>
            </a:lvl1pPr>
            <a:extLst/>
          </a:lstStyle>
          <a:p>
            <a:fld id="{8F1201DD-DA1B-4B07-90AE-AA0AC650B466}"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4100" b="1" kern="1200">
          <a:solidFill>
            <a:schemeClr val="tx2"/>
          </a:solidFill>
          <a:effectLst>
            <a:outerShdw blurRad="31750" dist="25400" dir="5400000" algn="tl" rotWithShape="0">
              <a:srgbClr val="000000">
                <a:alpha val="25000"/>
              </a:srgbClr>
            </a:outerShdw>
          </a:effectLst>
          <a:latin typeface="+mj-lt"/>
          <a:ea typeface="+mj-ea"/>
          <a:cs typeface="+mj-cs"/>
        </a:defRPr>
      </a:lvl1pPr>
      <a:extLst/>
    </p:titleStyle>
    <p:bodyStyle>
      <a:lvl1pPr marL="365760" indent="-256032" algn="l" rtl="0" eaLnBrk="1" latinLnBrk="0" hangingPunct="1">
        <a:spcBef>
          <a:spcPts val="400"/>
        </a:spcBef>
        <a:spcAft>
          <a:spcPts val="0"/>
        </a:spcAft>
        <a:buClr>
          <a:schemeClr val="accent1"/>
        </a:buClr>
        <a:buSzPct val="68000"/>
        <a:buFont typeface="Wingdings 3"/>
        <a:buChar char=""/>
        <a:defRPr kumimoji="0" sz="2700" kern="1200">
          <a:solidFill>
            <a:schemeClr val="tx1"/>
          </a:solidFill>
          <a:latin typeface="+mn-lt"/>
          <a:ea typeface="+mn-ea"/>
          <a:cs typeface="+mn-cs"/>
        </a:defRPr>
      </a:lvl1pPr>
      <a:lvl2pPr marL="621792" indent="-228600" algn="l" rtl="0" eaLnBrk="1" latinLnBrk="0" hangingPunct="1">
        <a:spcBef>
          <a:spcPts val="324"/>
        </a:spcBef>
        <a:buClr>
          <a:schemeClr val="accent1"/>
        </a:buClr>
        <a:buFont typeface="Verdana"/>
        <a:buChar char="◦"/>
        <a:defRPr kumimoji="0" sz="2300" kern="1200">
          <a:solidFill>
            <a:schemeClr val="tx1"/>
          </a:solidFill>
          <a:latin typeface="+mn-lt"/>
          <a:ea typeface="+mn-ea"/>
          <a:cs typeface="+mn-cs"/>
        </a:defRPr>
      </a:lvl2pPr>
      <a:lvl3pPr marL="859536" indent="-228600" algn="l" rtl="0" eaLnBrk="1" latinLnBrk="0" hangingPunct="1">
        <a:spcBef>
          <a:spcPts val="350"/>
        </a:spcBef>
        <a:buClr>
          <a:schemeClr val="accent2"/>
        </a:buClr>
        <a:buSzPct val="100000"/>
        <a:buFont typeface="Wingdings 2"/>
        <a:buChar char=""/>
        <a:defRPr kumimoji="0" sz="2100" kern="1200">
          <a:solidFill>
            <a:schemeClr val="tx1"/>
          </a:solidFill>
          <a:latin typeface="+mn-lt"/>
          <a:ea typeface="+mn-ea"/>
          <a:cs typeface="+mn-cs"/>
        </a:defRPr>
      </a:lvl3pPr>
      <a:lvl4pPr marL="1143000" indent="-228600" algn="l" rtl="0" eaLnBrk="1" latinLnBrk="0" hangingPunct="1">
        <a:spcBef>
          <a:spcPts val="350"/>
        </a:spcBef>
        <a:buClr>
          <a:schemeClr val="accent2"/>
        </a:buClr>
        <a:buFont typeface="Wingdings 2"/>
        <a:buChar char=""/>
        <a:defRPr kumimoji="0" sz="1900" kern="1200">
          <a:solidFill>
            <a:schemeClr val="tx1"/>
          </a:solidFill>
          <a:latin typeface="+mn-lt"/>
          <a:ea typeface="+mn-ea"/>
          <a:cs typeface="+mn-cs"/>
        </a:defRPr>
      </a:lvl4pPr>
      <a:lvl5pPr marL="1371600" indent="-228600" algn="l" rtl="0" eaLnBrk="1" latinLnBrk="0" hangingPunct="1">
        <a:spcBef>
          <a:spcPts val="350"/>
        </a:spcBef>
        <a:buClr>
          <a:schemeClr val="accent2"/>
        </a:buClr>
        <a:buFont typeface="Wingdings 2"/>
        <a:buChar char=""/>
        <a:defRPr kumimoji="0" sz="1800" kern="1200">
          <a:solidFill>
            <a:schemeClr val="tx1"/>
          </a:solidFill>
          <a:latin typeface="+mn-lt"/>
          <a:ea typeface="+mn-ea"/>
          <a:cs typeface="+mn-cs"/>
        </a:defRPr>
      </a:lvl5pPr>
      <a:lvl6pPr marL="1600200" indent="-228600" algn="l" rtl="0" eaLnBrk="1" latinLnBrk="0" hangingPunct="1">
        <a:spcBef>
          <a:spcPts val="350"/>
        </a:spcBef>
        <a:buClr>
          <a:schemeClr val="accent3"/>
        </a:buClr>
        <a:buFont typeface="Wingdings 2"/>
        <a:buChar char=""/>
        <a:defRPr kumimoji="0" sz="1800" kern="1200">
          <a:solidFill>
            <a:schemeClr val="tx1"/>
          </a:solidFill>
          <a:latin typeface="+mn-lt"/>
          <a:ea typeface="+mn-ea"/>
          <a:cs typeface="+mn-cs"/>
        </a:defRPr>
      </a:lvl6pPr>
      <a:lvl7pPr marL="18288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7pPr>
      <a:lvl8pPr marL="2057400" indent="-228600" algn="l" rtl="0" eaLnBrk="1" latinLnBrk="0" hangingPunct="1">
        <a:spcBef>
          <a:spcPts val="350"/>
        </a:spcBef>
        <a:buClr>
          <a:schemeClr val="accent3"/>
        </a:buClr>
        <a:buFont typeface="Wingdings 2"/>
        <a:buChar char=""/>
        <a:defRPr kumimoji="0" sz="1600" kern="1200">
          <a:solidFill>
            <a:schemeClr val="tx1"/>
          </a:solidFill>
          <a:latin typeface="+mn-lt"/>
          <a:ea typeface="+mn-ea"/>
          <a:cs typeface="+mn-cs"/>
        </a:defRPr>
      </a:lvl8pPr>
      <a:lvl9pPr marL="2286000" indent="-228600" algn="l" rtl="0" eaLnBrk="1" latinLnBrk="0" hangingPunct="1">
        <a:spcBef>
          <a:spcPts val="350"/>
        </a:spcBef>
        <a:buClr>
          <a:schemeClr val="accent3"/>
        </a:buClr>
        <a:buFont typeface="Wingdings 2"/>
        <a:buChar char=""/>
        <a:defRPr kumimoji="0" sz="16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7" Type="http://schemas.openxmlformats.org/officeDocument/2006/relationships/image" Target="../media/image5.jpeg"/><Relationship Id="rId2" Type="http://schemas.openxmlformats.org/officeDocument/2006/relationships/hyperlink" Target="http://www.google.co.uk/url?sa=i&amp;source=images&amp;cd=&amp;cad=rja&amp;docid=3l1ppt5CmhbyrM&amp;tbnid=EK3vPM7aNWQFLM:&amp;ved=0CAgQjRwwAA&amp;url=http://robsgraphicscoursework.blogspot.com/2010/10/lossy-and-lossless-compressions.html&amp;ei=Z8spUruwDoer7Ab0nYHYDA&amp;psig=AFQjCNFTfRErj_93slN2M88tVf7TJAb5Uw&amp;ust=1378557159297400" TargetMode="External"/><Relationship Id="rId1" Type="http://schemas.openxmlformats.org/officeDocument/2006/relationships/slideLayout" Target="../slideLayouts/slideLayout2.xml"/><Relationship Id="rId6" Type="http://schemas.openxmlformats.org/officeDocument/2006/relationships/hyperlink" Target="http://www.google.co.uk/url?sa=i&amp;rct=j&amp;q=&amp;esrc=s&amp;frm=1&amp;source=images&amp;cd=&amp;cad=rja&amp;docid=zDc-h962_k3TSM&amp;tbnid=Bh-WiILS9IHnxM:&amp;ved=0CAUQjRw&amp;url=http://printproductionfaq.com/compression/&amp;ei=Tt0tUrHzOIKd0AX-yYCwBg&amp;bvm=bv.51773540,d.ZGU&amp;psig=AFQjCNHcGP1i4QdcrJNvNuWRLDNKKE60XA&amp;ust=1378823747648884" TargetMode="External"/><Relationship Id="rId5" Type="http://schemas.openxmlformats.org/officeDocument/2006/relationships/image" Target="../media/image4.png"/><Relationship Id="rId4" Type="http://schemas.openxmlformats.org/officeDocument/2006/relationships/hyperlink" Target="http://www.google.co.uk/url?sa=i&amp;rct=j&amp;q=&amp;esrc=s&amp;frm=1&amp;source=images&amp;cd=&amp;cad=rja&amp;docid=oK1ztC3XM3HMvM&amp;tbnid=HA8QF42b-3t7-M:&amp;ved=0CAUQjRw&amp;url=http://encyclopedia2.thefreedictionary.com/data+compression&amp;ei=ytwtUvbsL-bw0gWIh4H4Dw&amp;bvm=bv.51773540,d.ZGU&amp;psig=AFQjCNHcGP1i4QdcrJNvNuWRLDNKKE60XA&amp;ust=1378823747648884" TargetMode="External"/></Relationships>
</file>

<file path=ppt/slides/_rels/slide1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video" Target="file:///C:\Users\kpatel\Desktop\BW\Cambridge%20Tec\Unit%2014%20-%20Computer%20Animation\T3%20Morph.wmv" TargetMode="External"/><Relationship Id="rId6" Type="http://schemas.openxmlformats.org/officeDocument/2006/relationships/image" Target="../media/image10.png"/><Relationship Id="rId5" Type="http://schemas.openxmlformats.org/officeDocument/2006/relationships/image" Target="../media/image9.jpeg"/><Relationship Id="rId4" Type="http://schemas.openxmlformats.org/officeDocument/2006/relationships/hyperlink" Target="http://en.wikipedia.org/wiki/File:Bush-Arnie-morph.jpg" TargetMode="External"/></Relationships>
</file>

<file path=ppt/slides/_rels/slide1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983282" y="476672"/>
            <a:ext cx="7772400" cy="1224136"/>
          </a:xfrm>
        </p:spPr>
        <p:txBody>
          <a:bodyPr/>
          <a:lstStyle/>
          <a:p>
            <a:r>
              <a:rPr lang="en-GB" dirty="0" smtClean="0">
                <a:latin typeface="Calibri" pitchFamily="34" charset="0"/>
                <a:cs typeface="Calibri" pitchFamily="34" charset="0"/>
              </a:rPr>
              <a:t>Unit 18</a:t>
            </a:r>
            <a:endParaRPr lang="en-GB" dirty="0">
              <a:latin typeface="Calibri" pitchFamily="34" charset="0"/>
              <a:cs typeface="Calibri" pitchFamily="34" charset="0"/>
            </a:endParaRPr>
          </a:p>
        </p:txBody>
      </p:sp>
      <p:sp>
        <p:nvSpPr>
          <p:cNvPr id="3" name="Subtitle 2"/>
          <p:cNvSpPr>
            <a:spLocks noGrp="1"/>
          </p:cNvSpPr>
          <p:nvPr>
            <p:ph type="subTitle" idx="1"/>
          </p:nvPr>
        </p:nvSpPr>
        <p:spPr>
          <a:xfrm>
            <a:off x="1081844" y="1700808"/>
            <a:ext cx="7772400" cy="1524362"/>
          </a:xfrm>
        </p:spPr>
        <p:txBody>
          <a:bodyPr wrap="none">
            <a:noAutofit/>
          </a:bodyPr>
          <a:lstStyle/>
          <a:p>
            <a:r>
              <a:rPr lang="en-GB" sz="3600" b="1" dirty="0">
                <a:latin typeface="Calibri" pitchFamily="34" charset="0"/>
                <a:cs typeface="Calibri" pitchFamily="34" charset="0"/>
              </a:rPr>
              <a:t>Unit </a:t>
            </a:r>
            <a:r>
              <a:rPr lang="en-GB" sz="3600" b="1" dirty="0" smtClean="0">
                <a:latin typeface="Calibri" pitchFamily="34" charset="0"/>
                <a:cs typeface="Calibri" pitchFamily="34" charset="0"/>
              </a:rPr>
              <a:t>18 </a:t>
            </a:r>
            <a:r>
              <a:rPr lang="en-GB" sz="3600" dirty="0" smtClean="0">
                <a:latin typeface="Calibri" pitchFamily="34" charset="0"/>
                <a:cs typeface="Calibri" pitchFamily="34" charset="0"/>
              </a:rPr>
              <a:t>- </a:t>
            </a:r>
            <a:r>
              <a:rPr lang="en-GB" sz="3600" b="1" dirty="0" smtClean="0">
                <a:latin typeface="Calibri" pitchFamily="34" charset="0"/>
                <a:cs typeface="Calibri" pitchFamily="34" charset="0"/>
              </a:rPr>
              <a:t>Web Animation For </a:t>
            </a:r>
            <a:br>
              <a:rPr lang="en-GB" sz="3600" b="1" dirty="0" smtClean="0">
                <a:latin typeface="Calibri" pitchFamily="34" charset="0"/>
                <a:cs typeface="Calibri" pitchFamily="34" charset="0"/>
              </a:rPr>
            </a:br>
            <a:r>
              <a:rPr lang="en-GB" sz="3600" b="1" dirty="0" smtClean="0">
                <a:latin typeface="Calibri" pitchFamily="34" charset="0"/>
                <a:cs typeface="Calibri" pitchFamily="34" charset="0"/>
              </a:rPr>
              <a:t>Interactive Media </a:t>
            </a:r>
            <a:endParaRPr lang="en-GB" sz="3600" dirty="0">
              <a:latin typeface="Calibri" pitchFamily="34" charset="0"/>
              <a:cs typeface="Calibri" pitchFamily="34" charset="0"/>
            </a:endParaRPr>
          </a:p>
          <a:p>
            <a:r>
              <a:rPr lang="en-GB" sz="3600" b="1" dirty="0">
                <a:latin typeface="Calibri" pitchFamily="34" charset="0"/>
                <a:cs typeface="Calibri" pitchFamily="34" charset="0"/>
              </a:rPr>
              <a:t>A/502/5661 </a:t>
            </a:r>
            <a:endParaRPr lang="en-GB" sz="4000" dirty="0">
              <a:latin typeface="Calibri" pitchFamily="34" charset="0"/>
              <a:cs typeface="Calibri" pitchFamily="34" charset="0"/>
            </a:endParaRPr>
          </a:p>
        </p:txBody>
      </p:sp>
      <p:sp>
        <p:nvSpPr>
          <p:cNvPr id="4" name="TextBox 3"/>
          <p:cNvSpPr txBox="1"/>
          <p:nvPr/>
        </p:nvSpPr>
        <p:spPr>
          <a:xfrm>
            <a:off x="2677103" y="3717032"/>
            <a:ext cx="6089038" cy="1323439"/>
          </a:xfrm>
          <a:prstGeom prst="rect">
            <a:avLst/>
          </a:prstGeom>
          <a:noFill/>
        </p:spPr>
        <p:txBody>
          <a:bodyPr wrap="none" rtlCol="0">
            <a:spAutoFit/>
          </a:bodyPr>
          <a:lstStyle/>
          <a:p>
            <a:pPr algn="r"/>
            <a:r>
              <a:rPr lang="en-GB" sz="4000" b="1" dirty="0" smtClean="0">
                <a:latin typeface="Calibri" pitchFamily="34" charset="0"/>
                <a:cs typeface="Calibri" pitchFamily="34" charset="0"/>
              </a:rPr>
              <a:t>LO1 - </a:t>
            </a:r>
            <a:r>
              <a:rPr lang="en-GB" sz="4000" dirty="0" smtClean="0">
                <a:latin typeface="Calibri" pitchFamily="34" charset="0"/>
                <a:cs typeface="Calibri" pitchFamily="34" charset="0"/>
              </a:rPr>
              <a:t>Understand </a:t>
            </a:r>
            <a:r>
              <a:rPr lang="en-GB" sz="4000" dirty="0">
                <a:latin typeface="Calibri" pitchFamily="34" charset="0"/>
                <a:cs typeface="Calibri" pitchFamily="34" charset="0"/>
              </a:rPr>
              <a:t>Uses and </a:t>
            </a:r>
            <a:r>
              <a:rPr lang="en-GB" sz="4000" dirty="0" smtClean="0">
                <a:latin typeface="Calibri" pitchFamily="34" charset="0"/>
                <a:cs typeface="Calibri" pitchFamily="34" charset="0"/>
              </a:rPr>
              <a:t/>
            </a:r>
            <a:br>
              <a:rPr lang="en-GB" sz="4000" dirty="0" smtClean="0">
                <a:latin typeface="Calibri" pitchFamily="34" charset="0"/>
                <a:cs typeface="Calibri" pitchFamily="34" charset="0"/>
              </a:rPr>
            </a:br>
            <a:r>
              <a:rPr lang="en-GB" sz="4000" dirty="0" smtClean="0">
                <a:latin typeface="Calibri" pitchFamily="34" charset="0"/>
                <a:cs typeface="Calibri" pitchFamily="34" charset="0"/>
              </a:rPr>
              <a:t>Principles </a:t>
            </a:r>
            <a:r>
              <a:rPr lang="en-GB" sz="4000" dirty="0">
                <a:latin typeface="Calibri" pitchFamily="34" charset="0"/>
                <a:cs typeface="Calibri" pitchFamily="34" charset="0"/>
              </a:rPr>
              <a:t>of </a:t>
            </a:r>
            <a:r>
              <a:rPr lang="en-GB" sz="4000" dirty="0" smtClean="0">
                <a:latin typeface="Calibri" pitchFamily="34" charset="0"/>
                <a:cs typeface="Calibri" pitchFamily="34" charset="0"/>
              </a:rPr>
              <a:t>Web Animation</a:t>
            </a:r>
            <a:endParaRPr lang="en-GB" sz="4000" dirty="0">
              <a:latin typeface="Calibri" pitchFamily="34" charset="0"/>
              <a:cs typeface="Calibri" pitchFamily="34"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Content Placeholder 1"/>
              <p:cNvSpPr>
                <a:spLocks noGrp="1"/>
              </p:cNvSpPr>
              <p:nvPr>
                <p:ph idx="1"/>
              </p:nvPr>
            </p:nvSpPr>
            <p:spPr>
              <a:xfrm>
                <a:off x="107504" y="620688"/>
                <a:ext cx="7272808" cy="5472607"/>
              </a:xfrm>
            </p:spPr>
            <p:txBody>
              <a:bodyPr>
                <a:noAutofit/>
              </a:bodyPr>
              <a:lstStyle/>
              <a:p>
                <a:pPr marL="177800" indent="-163513"/>
                <a:r>
                  <a:rPr lang="en-GB" sz="1200" b="1" dirty="0" smtClean="0"/>
                  <a:t>Vector animations </a:t>
                </a:r>
                <a:r>
                  <a:rPr lang="en-GB" sz="1200" dirty="0" smtClean="0"/>
                  <a:t>on </a:t>
                </a:r>
                <a:r>
                  <a:rPr lang="en-GB" sz="1200" dirty="0"/>
                  <a:t>the other hand are mathematically calculated forms, work out by the computer as coordinates on the screen. A Vector </a:t>
                </a:r>
                <a:r>
                  <a:rPr lang="en-GB" sz="1200" dirty="0" smtClean="0"/>
                  <a:t>animation </a:t>
                </a:r>
                <a:r>
                  <a:rPr lang="en-GB" sz="1200" dirty="0"/>
                  <a:t>like a circle is </a:t>
                </a:r>
                <a14:m>
                  <m:oMath xmlns:m="http://schemas.openxmlformats.org/officeDocument/2006/math">
                    <m:r>
                      <a:rPr lang="el-GR" sz="1200">
                        <a:latin typeface="Cambria Math"/>
                      </a:rPr>
                      <m:t>𝜋</m:t>
                    </m:r>
                    <m:sSup>
                      <m:sSupPr>
                        <m:ctrlPr>
                          <a:rPr lang="en-GB" sz="1200" i="1">
                            <a:latin typeface="Cambria Math"/>
                          </a:rPr>
                        </m:ctrlPr>
                      </m:sSupPr>
                      <m:e>
                        <m:r>
                          <a:rPr lang="en-GB" sz="1200">
                            <a:latin typeface="Cambria Math"/>
                          </a:rPr>
                          <m:t>𝑟</m:t>
                        </m:r>
                      </m:e>
                      <m:sup>
                        <m:r>
                          <a:rPr lang="en-GB" sz="1200">
                            <a:latin typeface="Cambria Math"/>
                          </a:rPr>
                          <m:t>2</m:t>
                        </m:r>
                      </m:sup>
                    </m:sSup>
                    <m:r>
                      <a:rPr lang="en-GB" sz="1200">
                        <a:latin typeface="Cambria Math"/>
                      </a:rPr>
                      <m:t>,</m:t>
                    </m:r>
                  </m:oMath>
                </a14:m>
                <a:r>
                  <a:rPr lang="en-GB" sz="1200" dirty="0"/>
                  <a:t> and oval is the same with the x and y dimension </a:t>
                </a:r>
                <a:r>
                  <a:rPr lang="en-GB" sz="1200" dirty="0" smtClean="0"/>
                  <a:t>are altered. </a:t>
                </a:r>
                <a:r>
                  <a:rPr lang="en-GB" sz="1200" dirty="0"/>
                  <a:t>When the computer needs to make it larger, instead of increasing the pixels, it merely changes the </a:t>
                </a:r>
                <a:r>
                  <a:rPr lang="en-GB" sz="1200" dirty="0" smtClean="0"/>
                  <a:t>parameters </a:t>
                </a:r>
                <a:r>
                  <a:rPr lang="en-GB" sz="1200" dirty="0"/>
                  <a:t>of the formula. Therefor the image can be </a:t>
                </a:r>
                <a:r>
                  <a:rPr lang="en-GB" sz="1200" dirty="0" smtClean="0"/>
                  <a:t>displayed </a:t>
                </a:r>
                <a:r>
                  <a:rPr lang="en-GB" sz="1200" dirty="0"/>
                  <a:t>as large as necessary, shrunken, stretched or skewed without the loss of quality.</a:t>
                </a:r>
              </a:p>
              <a:p>
                <a:pPr marL="177800" indent="-163513"/>
                <a:r>
                  <a:rPr lang="en-GB" sz="1200" dirty="0"/>
                  <a:t>More importantly the image is a series of calculations, not pixels, therefor the amount of information and the length of time to calculate that position is far less, takes up less room and therefor the file size is far smaller no matter how complicated it </a:t>
                </a:r>
                <a:r>
                  <a:rPr lang="en-GB" sz="1200" dirty="0" smtClean="0"/>
                  <a:t>is.</a:t>
                </a:r>
              </a:p>
              <a:p>
                <a:pPr marL="177800" indent="-163513"/>
                <a:r>
                  <a:rPr lang="en-GB" sz="1200" b="1" dirty="0" smtClean="0"/>
                  <a:t>Vector animations</a:t>
                </a:r>
                <a:r>
                  <a:rPr lang="en-GB" sz="1200" dirty="0" smtClean="0"/>
                  <a:t> include geometric shapes that can be defined by a formula, </a:t>
                </a:r>
                <a:r>
                  <a:rPr lang="en-GB" sz="1200" dirty="0"/>
                  <a:t>lines, curves, </a:t>
                </a:r>
                <a:r>
                  <a:rPr lang="en-GB" sz="1200" dirty="0" smtClean="0"/>
                  <a:t>objects making them scalable, any vector shape can be scaled larger, to any size, the dimensions of the calculation change but the smoothness persists. They are also more flexible, taken into 3D packages and made into 3D shapes like C4D, the formulas stay the same, content gets added.</a:t>
                </a:r>
              </a:p>
              <a:p>
                <a:pPr marL="177800" indent="-163513"/>
                <a:r>
                  <a:rPr lang="en-GB" sz="1200" dirty="0" smtClean="0"/>
                  <a:t>And because they are geometric using formulas, the </a:t>
                </a:r>
                <a:r>
                  <a:rPr lang="en-GB" sz="1200" dirty="0"/>
                  <a:t>file </a:t>
                </a:r>
                <a:r>
                  <a:rPr lang="en-GB" sz="1200" dirty="0" smtClean="0"/>
                  <a:t>size will be massively reduced, the computer does not need to know where every square pixel is, the formula and scale says so. File </a:t>
                </a:r>
                <a:r>
                  <a:rPr lang="en-GB" sz="1200" dirty="0"/>
                  <a:t>formats </a:t>
                </a:r>
                <a:r>
                  <a:rPr lang="en-GB" sz="1200" dirty="0" smtClean="0"/>
                  <a:t>include EPS</a:t>
                </a:r>
                <a:r>
                  <a:rPr lang="en-GB" sz="1200" dirty="0"/>
                  <a:t>, AI, CDR, DXF, SVG, </a:t>
                </a:r>
                <a:r>
                  <a:rPr lang="en-GB" sz="1200" dirty="0" smtClean="0"/>
                  <a:t>WMF and all will go into graphic packages for further manipulation.</a:t>
                </a:r>
                <a:endParaRPr lang="en-GB" sz="1200" dirty="0"/>
              </a:p>
              <a:p>
                <a:pPr marL="177800" indent="-163513"/>
                <a:r>
                  <a:rPr lang="en-GB" sz="1200" dirty="0"/>
                  <a:t>An example of a vector </a:t>
                </a:r>
                <a:r>
                  <a:rPr lang="en-GB" sz="1200" dirty="0" smtClean="0"/>
                  <a:t>animation </a:t>
                </a:r>
                <a:r>
                  <a:rPr lang="en-GB" sz="1200" dirty="0"/>
                  <a:t>program is Illustrator or </a:t>
                </a:r>
                <a:r>
                  <a:rPr lang="en-GB" sz="1200" dirty="0" smtClean="0"/>
                  <a:t>Cinema 4D </a:t>
                </a:r>
                <a:r>
                  <a:rPr lang="en-GB" sz="1200" dirty="0"/>
                  <a:t>and can be compared to </a:t>
                </a:r>
                <a:r>
                  <a:rPr lang="en-GB" sz="1200" dirty="0" smtClean="0"/>
                  <a:t>Fireworks </a:t>
                </a:r>
                <a:r>
                  <a:rPr lang="en-GB" sz="1200" dirty="0"/>
                  <a:t>for a lot of </a:t>
                </a:r>
                <a:r>
                  <a:rPr lang="en-GB" sz="1200" dirty="0" smtClean="0"/>
                  <a:t>features, similar layout, similar saving features, cross compatibility etc. Setting tonal variations, colour blends, shadows etc. are still mathematically calculated but the programs change when filters are used or when images are imported. </a:t>
                </a:r>
              </a:p>
              <a:p>
                <a:pPr marL="109728" indent="0">
                  <a:buNone/>
                </a:pPr>
                <a:r>
                  <a:rPr lang="en-GB" sz="1200" b="1" dirty="0" smtClean="0"/>
                  <a:t>P1.2 – Task 02</a:t>
                </a:r>
                <a:r>
                  <a:rPr lang="en-GB" sz="1200" dirty="0" smtClean="0"/>
                  <a:t> – State and define the technical difference between Vector and Raster animations with chosen examples in terms of function and limitations.</a:t>
                </a:r>
              </a:p>
              <a:p>
                <a:r>
                  <a:rPr lang="en-GB" sz="1200" dirty="0" smtClean="0"/>
                  <a:t>For this project you will be creating 1 animated web graphic files for a website of your choice, entertainment, education or informational, that animation will be at least 45 seconds in length.</a:t>
                </a:r>
              </a:p>
              <a:p>
                <a:pPr marL="109728" indent="0">
                  <a:buNone/>
                </a:pPr>
                <a:r>
                  <a:rPr lang="en-GB" sz="1200" b="1" dirty="0" smtClean="0"/>
                  <a:t>M1.1 – Task 03 - </a:t>
                </a:r>
                <a:r>
                  <a:rPr lang="en-GB" sz="1200" dirty="0" smtClean="0"/>
                  <a:t>Highlight </a:t>
                </a:r>
                <a:r>
                  <a:rPr lang="en-GB" sz="1200" dirty="0"/>
                  <a:t>the most appropriate </a:t>
                </a:r>
                <a:r>
                  <a:rPr lang="en-GB" sz="1200" dirty="0" smtClean="0"/>
                  <a:t>file type depending </a:t>
                </a:r>
                <a:r>
                  <a:rPr lang="en-GB" sz="1200" dirty="0"/>
                  <a:t>on type of animation that is being </a:t>
                </a:r>
                <a:r>
                  <a:rPr lang="en-GB" sz="1200" dirty="0" smtClean="0"/>
                  <a:t>produced, </a:t>
                </a:r>
                <a:r>
                  <a:rPr lang="en-GB" sz="1200" dirty="0"/>
                  <a:t>justifying </a:t>
                </a:r>
                <a:r>
                  <a:rPr lang="en-GB" sz="1200" dirty="0" smtClean="0"/>
                  <a:t>your choices for the animated graphic.</a:t>
                </a:r>
                <a:endParaRPr lang="en-GB" sz="1200" dirty="0"/>
              </a:p>
            </p:txBody>
          </p:sp>
        </mc:Choice>
        <mc:Fallback xmlns="">
          <p:sp>
            <p:nvSpPr>
              <p:cNvPr id="2" name="Content Placeholder 1"/>
              <p:cNvSpPr>
                <a:spLocks noGrp="1" noRot="1" noChangeAspect="1" noMove="1" noResize="1" noEditPoints="1" noAdjustHandles="1" noChangeArrowheads="1" noChangeShapeType="1" noTextEdit="1"/>
              </p:cNvSpPr>
              <p:nvPr>
                <p:ph idx="1"/>
              </p:nvPr>
            </p:nvSpPr>
            <p:spPr>
              <a:xfrm>
                <a:off x="107504" y="620688"/>
                <a:ext cx="7272808" cy="5472607"/>
              </a:xfrm>
              <a:blipFill rotWithShape="1">
                <a:blip r:embed="rId2"/>
                <a:stretch>
                  <a:fillRect r="-419" b="-6013"/>
                </a:stretch>
              </a:blipFill>
            </p:spPr>
            <p:txBody>
              <a:bodyPr/>
              <a:lstStyle/>
              <a:p>
                <a:r>
                  <a:rPr lang="en-GB">
                    <a:noFill/>
                  </a:rPr>
                  <a:t> </a:t>
                </a:r>
              </a:p>
            </p:txBody>
          </p:sp>
        </mc:Fallback>
      </mc:AlternateContent>
      <p:sp>
        <p:nvSpPr>
          <p:cNvPr id="30" name="Title 1"/>
          <p:cNvSpPr txBox="1">
            <a:spLocks/>
          </p:cNvSpPr>
          <p:nvPr/>
        </p:nvSpPr>
        <p:spPr>
          <a:xfrm>
            <a:off x="107504" y="116632"/>
            <a:ext cx="8964488" cy="452568"/>
          </a:xfrm>
          <a:prstGeom prst="rect">
            <a:avLst/>
          </a:prstGeom>
        </p:spPr>
        <p:txBody>
          <a:bodyPr vert="horz" rtlCol="0" anchor="ctr">
            <a:normAutofit fontScale="600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a:t>P1.2 – Principles of Web Animation - Principles </a:t>
            </a:r>
            <a:r>
              <a:rPr lang="en-GB" dirty="0" smtClean="0"/>
              <a:t>– Vector vs. Raster</a:t>
            </a:r>
            <a:endParaRPr lang="en-GB" dirty="0"/>
          </a:p>
        </p:txBody>
      </p:sp>
    </p:spTree>
    <p:extLst>
      <p:ext uri="{BB962C8B-B14F-4D97-AF65-F5344CB8AC3E}">
        <p14:creationId xmlns:p14="http://schemas.microsoft.com/office/powerpoint/2010/main" val="3924576616"/>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9"/>
            <a:ext cx="6933104" cy="5832647"/>
          </a:xfrm>
        </p:spPr>
        <p:txBody>
          <a:bodyPr>
            <a:noAutofit/>
          </a:bodyPr>
          <a:lstStyle/>
          <a:p>
            <a:pPr marL="176213" indent="-169863"/>
            <a:r>
              <a:rPr lang="en-GB" sz="1300" b="1" dirty="0" smtClean="0">
                <a:latin typeface="Calibri" pitchFamily="34" charset="0"/>
                <a:cs typeface="Calibri" pitchFamily="34" charset="0"/>
              </a:rPr>
              <a:t>Lossless Compression</a:t>
            </a:r>
            <a:r>
              <a:rPr lang="en-GB" sz="1300" dirty="0" smtClean="0">
                <a:latin typeface="Calibri" pitchFamily="34" charset="0"/>
                <a:cs typeface="Calibri" pitchFamily="34" charset="0"/>
              </a:rPr>
              <a:t> </a:t>
            </a:r>
            <a:r>
              <a:rPr lang="en-GB" sz="1300" dirty="0">
                <a:latin typeface="Calibri" pitchFamily="34" charset="0"/>
                <a:cs typeface="Calibri" pitchFamily="34" charset="0"/>
              </a:rPr>
              <a:t>lets you recreate the original file exactly. All lossless compression is based on the idea of breaking a file into a "smaller" form for transmission or storage and then putting it back together on the other end so it can be used again.</a:t>
            </a:r>
          </a:p>
          <a:p>
            <a:pPr marL="176213" indent="-169863"/>
            <a:r>
              <a:rPr lang="en-GB" sz="1300" b="1" dirty="0">
                <a:latin typeface="Calibri" pitchFamily="34" charset="0"/>
                <a:cs typeface="Calibri" pitchFamily="34" charset="0"/>
              </a:rPr>
              <a:t>Lossy compression</a:t>
            </a:r>
            <a:r>
              <a:rPr lang="en-GB" sz="1300" dirty="0">
                <a:latin typeface="Calibri" pitchFamily="34" charset="0"/>
                <a:cs typeface="Calibri" pitchFamily="34" charset="0"/>
              </a:rPr>
              <a:t> works very differently. These programs simply eliminate "unnecessary" bits of information, </a:t>
            </a:r>
            <a:r>
              <a:rPr lang="en-GB" sz="1300" dirty="0" smtClean="0">
                <a:latin typeface="Calibri" pitchFamily="34" charset="0"/>
                <a:cs typeface="Calibri" pitchFamily="34" charset="0"/>
              </a:rPr>
              <a:t>altering </a:t>
            </a:r>
            <a:r>
              <a:rPr lang="en-GB" sz="1300" dirty="0">
                <a:latin typeface="Calibri" pitchFamily="34" charset="0"/>
                <a:cs typeface="Calibri" pitchFamily="34" charset="0"/>
              </a:rPr>
              <a:t>the file so that it is smaller. This type of compression is used a lot for reducing the file size of bitmap pictures, which tend to be fairly bulky. To see how this works, let's consider how your computer might compress a </a:t>
            </a:r>
            <a:r>
              <a:rPr lang="en-GB" sz="1300" dirty="0" smtClean="0">
                <a:latin typeface="Calibri" pitchFamily="34" charset="0"/>
                <a:cs typeface="Calibri" pitchFamily="34" charset="0"/>
              </a:rPr>
              <a:t>scanned </a:t>
            </a:r>
            <a:r>
              <a:rPr lang="en-GB" sz="1300" dirty="0">
                <a:latin typeface="Calibri" pitchFamily="34" charset="0"/>
                <a:cs typeface="Calibri" pitchFamily="34" charset="0"/>
              </a:rPr>
              <a:t>photograph.</a:t>
            </a:r>
          </a:p>
          <a:p>
            <a:pPr marL="176213" indent="-169863"/>
            <a:r>
              <a:rPr lang="en-GB" sz="1300" dirty="0">
                <a:latin typeface="Calibri" pitchFamily="34" charset="0"/>
                <a:cs typeface="Calibri" pitchFamily="34" charset="0"/>
              </a:rPr>
              <a:t>A lossless compression program can't do much with this type of file. While large parts of the picture may look the </a:t>
            </a:r>
            <a:r>
              <a:rPr lang="en-GB" sz="1300" dirty="0" smtClean="0">
                <a:latin typeface="Calibri" pitchFamily="34" charset="0"/>
                <a:cs typeface="Calibri" pitchFamily="34" charset="0"/>
              </a:rPr>
              <a:t>same, </a:t>
            </a:r>
            <a:r>
              <a:rPr lang="en-GB" sz="1300" dirty="0">
                <a:latin typeface="Calibri" pitchFamily="34" charset="0"/>
                <a:cs typeface="Calibri" pitchFamily="34" charset="0"/>
              </a:rPr>
              <a:t>the whole sky is blue, for </a:t>
            </a:r>
            <a:r>
              <a:rPr lang="en-GB" sz="1300" dirty="0" smtClean="0">
                <a:latin typeface="Calibri" pitchFamily="34" charset="0"/>
                <a:cs typeface="Calibri" pitchFamily="34" charset="0"/>
              </a:rPr>
              <a:t>example, </a:t>
            </a:r>
            <a:r>
              <a:rPr lang="en-GB" sz="1300" dirty="0">
                <a:latin typeface="Calibri" pitchFamily="34" charset="0"/>
                <a:cs typeface="Calibri" pitchFamily="34" charset="0"/>
              </a:rPr>
              <a:t>most of the individual pixels are a little bit different. To make this picture smaller without compromising the resolution, you have to change the </a:t>
            </a:r>
            <a:r>
              <a:rPr lang="en-GB" sz="1300" dirty="0" smtClean="0">
                <a:latin typeface="Calibri" pitchFamily="34" charset="0"/>
                <a:cs typeface="Calibri" pitchFamily="34" charset="0"/>
              </a:rPr>
              <a:t>colour </a:t>
            </a:r>
            <a:r>
              <a:rPr lang="en-GB" sz="1300" dirty="0">
                <a:latin typeface="Calibri" pitchFamily="34" charset="0"/>
                <a:cs typeface="Calibri" pitchFamily="34" charset="0"/>
              </a:rPr>
              <a:t>value for certain pixels. If the picture had a lot of blue sky, the program would pick one </a:t>
            </a:r>
            <a:r>
              <a:rPr lang="en-GB" sz="1300" dirty="0" smtClean="0">
                <a:latin typeface="Calibri" pitchFamily="34" charset="0"/>
                <a:cs typeface="Calibri" pitchFamily="34" charset="0"/>
              </a:rPr>
              <a:t>colour </a:t>
            </a:r>
            <a:r>
              <a:rPr lang="en-GB" sz="1300" dirty="0">
                <a:latin typeface="Calibri" pitchFamily="34" charset="0"/>
                <a:cs typeface="Calibri" pitchFamily="34" charset="0"/>
              </a:rPr>
              <a:t>of blue that could be used for every pixel. Then, the program rewrites the file so that the value for every sky pixel refers back to this information. If the compression scheme works well, you won't notice the change, but the file size will be significantly reduced.</a:t>
            </a:r>
          </a:p>
          <a:p>
            <a:pPr marL="176213" indent="-169863"/>
            <a:r>
              <a:rPr lang="en-GB" sz="1300" dirty="0">
                <a:latin typeface="Calibri" pitchFamily="34" charset="0"/>
                <a:cs typeface="Calibri" pitchFamily="34" charset="0"/>
              </a:rPr>
              <a:t>Of course, with lossy compression, you can't get the original file back after it has been compressed. You're stuck with the compression program's reinterpretation of the original. For this reason, you can't use this sort of compression for anything that needs to be reproduced exactly, including </a:t>
            </a:r>
            <a:r>
              <a:rPr lang="en-GB" sz="1300" dirty="0" smtClean="0">
                <a:latin typeface="Calibri" pitchFamily="34" charset="0"/>
                <a:cs typeface="Calibri" pitchFamily="34" charset="0"/>
              </a:rPr>
              <a:t>executable software </a:t>
            </a:r>
            <a:r>
              <a:rPr lang="en-GB" sz="1300" dirty="0">
                <a:latin typeface="Calibri" pitchFamily="34" charset="0"/>
                <a:cs typeface="Calibri" pitchFamily="34" charset="0"/>
              </a:rPr>
              <a:t>applications, databases and </a:t>
            </a:r>
            <a:r>
              <a:rPr lang="en-GB" sz="1300" dirty="0" smtClean="0">
                <a:latin typeface="Calibri" pitchFamily="34" charset="0"/>
                <a:cs typeface="Calibri" pitchFamily="34" charset="0"/>
              </a:rPr>
              <a:t>spread sheets.</a:t>
            </a:r>
          </a:p>
          <a:p>
            <a:pPr marL="176213" indent="-169863"/>
            <a:r>
              <a:rPr lang="en-GB" sz="1300" b="1" dirty="0" smtClean="0">
                <a:latin typeface="Calibri" pitchFamily="34" charset="0"/>
                <a:cs typeface="Calibri" pitchFamily="34" charset="0"/>
              </a:rPr>
              <a:t>Optimising</a:t>
            </a:r>
            <a:r>
              <a:rPr lang="en-GB" sz="1300" dirty="0">
                <a:latin typeface="Calibri" pitchFamily="34" charset="0"/>
                <a:cs typeface="Calibri" pitchFamily="34" charset="0"/>
              </a:rPr>
              <a:t>, (e.g. file size, dimensions, appropriateness for intended output). </a:t>
            </a:r>
            <a:r>
              <a:rPr lang="en-GB" sz="1300" dirty="0" smtClean="0">
                <a:latin typeface="Calibri" pitchFamily="34" charset="0"/>
                <a:cs typeface="Calibri" pitchFamily="34" charset="0"/>
              </a:rPr>
              <a:t>There is always a compromise of quality vs. File size, Large files are harder to transport and take longer to load but shrinking them (using Compression or optimisation) can work if the file is not reduced too much. Here the line is drawn is down to the technical needs of the client and the content of the animation.</a:t>
            </a:r>
          </a:p>
          <a:p>
            <a:pPr marL="6350" indent="0">
              <a:buNone/>
            </a:pPr>
            <a:r>
              <a:rPr lang="en-GB" sz="1300" b="1" dirty="0" smtClean="0">
                <a:latin typeface="Calibri" pitchFamily="34" charset="0"/>
                <a:cs typeface="Calibri" pitchFamily="34" charset="0"/>
              </a:rPr>
              <a:t>P1.3 </a:t>
            </a:r>
            <a:r>
              <a:rPr lang="en-GB" sz="1300" b="1" dirty="0">
                <a:latin typeface="Calibri" pitchFamily="34" charset="0"/>
                <a:cs typeface="Calibri" pitchFamily="34" charset="0"/>
              </a:rPr>
              <a:t>– Task </a:t>
            </a:r>
            <a:r>
              <a:rPr lang="en-GB" sz="1300" b="1" dirty="0" smtClean="0">
                <a:latin typeface="Calibri" pitchFamily="34" charset="0"/>
                <a:cs typeface="Calibri" pitchFamily="34" charset="0"/>
              </a:rPr>
              <a:t>04</a:t>
            </a:r>
            <a:r>
              <a:rPr lang="en-GB" sz="1300" dirty="0" smtClean="0">
                <a:latin typeface="Calibri" pitchFamily="34" charset="0"/>
                <a:cs typeface="Calibri" pitchFamily="34" charset="0"/>
              </a:rPr>
              <a:t> </a:t>
            </a:r>
            <a:r>
              <a:rPr lang="en-GB" sz="1300" dirty="0">
                <a:latin typeface="Calibri" pitchFamily="34" charset="0"/>
                <a:cs typeface="Calibri" pitchFamily="34" charset="0"/>
              </a:rPr>
              <a:t>– </a:t>
            </a:r>
            <a:r>
              <a:rPr lang="en-GB" sz="1300" dirty="0" smtClean="0">
                <a:latin typeface="Calibri" pitchFamily="34" charset="0"/>
                <a:cs typeface="Calibri" pitchFamily="34" charset="0"/>
              </a:rPr>
              <a:t>Define and compare </a:t>
            </a:r>
            <a:r>
              <a:rPr lang="en-GB" sz="1300" b="1" dirty="0" smtClean="0">
                <a:latin typeface="Calibri" pitchFamily="34" charset="0"/>
                <a:cs typeface="Calibri" pitchFamily="34" charset="0"/>
              </a:rPr>
              <a:t>Lossy</a:t>
            </a:r>
            <a:r>
              <a:rPr lang="en-GB" sz="1300" dirty="0" smtClean="0">
                <a:latin typeface="Calibri" pitchFamily="34" charset="0"/>
                <a:cs typeface="Calibri" pitchFamily="34" charset="0"/>
              </a:rPr>
              <a:t> and </a:t>
            </a:r>
            <a:r>
              <a:rPr lang="en-GB" sz="1300" b="1" dirty="0" smtClean="0">
                <a:latin typeface="Calibri" pitchFamily="34" charset="0"/>
                <a:cs typeface="Calibri" pitchFamily="34" charset="0"/>
              </a:rPr>
              <a:t>Lossless</a:t>
            </a:r>
            <a:r>
              <a:rPr lang="en-GB" sz="1300" dirty="0" smtClean="0">
                <a:latin typeface="Calibri" pitchFamily="34" charset="0"/>
                <a:cs typeface="Calibri" pitchFamily="34" charset="0"/>
              </a:rPr>
              <a:t> Compression and the importance of </a:t>
            </a:r>
            <a:r>
              <a:rPr lang="en-GB" sz="1300" b="1" dirty="0" smtClean="0">
                <a:latin typeface="Calibri" pitchFamily="34" charset="0"/>
                <a:cs typeface="Calibri" pitchFamily="34" charset="0"/>
              </a:rPr>
              <a:t>Optimising</a:t>
            </a:r>
            <a:r>
              <a:rPr lang="en-GB" sz="1300" dirty="0" smtClean="0">
                <a:latin typeface="Calibri" pitchFamily="34" charset="0"/>
                <a:cs typeface="Calibri" pitchFamily="34" charset="0"/>
              </a:rPr>
              <a:t> images for final output and the effects on download times with </a:t>
            </a:r>
            <a:r>
              <a:rPr lang="en-GB" sz="1300" dirty="0">
                <a:latin typeface="Calibri" pitchFamily="34" charset="0"/>
                <a:cs typeface="Calibri" pitchFamily="34" charset="0"/>
              </a:rPr>
              <a:t>chosen examples</a:t>
            </a:r>
            <a:r>
              <a:rPr lang="en-GB" sz="1300" dirty="0" smtClean="0">
                <a:latin typeface="Calibri" pitchFamily="34" charset="0"/>
                <a:cs typeface="Calibri" pitchFamily="34" charset="0"/>
              </a:rPr>
              <a:t>.</a:t>
            </a:r>
          </a:p>
          <a:p>
            <a:pPr marL="6350" indent="0">
              <a:buNone/>
            </a:pPr>
            <a:r>
              <a:rPr lang="en-GB" sz="1300" b="1" dirty="0" smtClean="0">
                <a:latin typeface="Calibri" pitchFamily="34" charset="0"/>
                <a:cs typeface="Calibri" pitchFamily="34" charset="0"/>
              </a:rPr>
              <a:t>M1.1 – Task 05 </a:t>
            </a:r>
            <a:r>
              <a:rPr lang="en-GB" sz="1300" dirty="0" smtClean="0">
                <a:latin typeface="Calibri" pitchFamily="34" charset="0"/>
                <a:cs typeface="Calibri" pitchFamily="34" charset="0"/>
              </a:rPr>
              <a:t>- Show and </a:t>
            </a:r>
            <a:r>
              <a:rPr lang="en-GB" sz="1300" dirty="0">
                <a:latin typeface="Calibri" pitchFamily="34" charset="0"/>
                <a:cs typeface="Calibri" pitchFamily="34" charset="0"/>
              </a:rPr>
              <a:t>compare </a:t>
            </a:r>
            <a:r>
              <a:rPr lang="en-GB" sz="1300" dirty="0" smtClean="0">
                <a:latin typeface="Calibri" pitchFamily="34" charset="0"/>
                <a:cs typeface="Calibri" pitchFamily="34" charset="0"/>
              </a:rPr>
              <a:t>the </a:t>
            </a:r>
            <a:r>
              <a:rPr lang="en-GB" sz="1300" dirty="0">
                <a:latin typeface="Calibri" pitchFamily="34" charset="0"/>
                <a:cs typeface="Calibri" pitchFamily="34" charset="0"/>
              </a:rPr>
              <a:t>sizes </a:t>
            </a:r>
            <a:r>
              <a:rPr lang="en-GB" sz="1300" dirty="0" smtClean="0">
                <a:latin typeface="Calibri" pitchFamily="34" charset="0"/>
                <a:cs typeface="Calibri" pitchFamily="34" charset="0"/>
              </a:rPr>
              <a:t>of files without compression and </a:t>
            </a:r>
            <a:r>
              <a:rPr lang="en-GB" sz="1300" dirty="0">
                <a:latin typeface="Calibri" pitchFamily="34" charset="0"/>
                <a:cs typeface="Calibri" pitchFamily="34" charset="0"/>
              </a:rPr>
              <a:t>those of compressed files to show the differences across a range of different software designed for web animation.</a:t>
            </a:r>
            <a:endParaRPr lang="en-GB" sz="1300" dirty="0" smtClean="0">
              <a:latin typeface="Calibri" pitchFamily="34" charset="0"/>
              <a:cs typeface="Calibri" pitchFamily="34" charset="0"/>
            </a:endParaRPr>
          </a:p>
        </p:txBody>
      </p:sp>
      <p:pic>
        <p:nvPicPr>
          <p:cNvPr id="1026" name="Picture 2" descr="http://1.bp.blogspot.com/_2mmoC7Ls9UQ/TOs7EUjKoII/AAAAAAAAADg/p3w5-Wy8VRQ/s320/Lossy-JPEG.png">
            <a:hlinkClick r:id="rId2"/>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40608" y="2996952"/>
            <a:ext cx="2067896" cy="1182482"/>
          </a:xfrm>
          <a:prstGeom prst="rect">
            <a:avLst/>
          </a:prstGeom>
          <a:noFill/>
          <a:extLst>
            <a:ext uri="{909E8E84-426E-40DD-AFC4-6F175D3DCCD1}">
              <a14:hiddenFill xmlns:a14="http://schemas.microsoft.com/office/drawing/2010/main">
                <a:solidFill>
                  <a:srgbClr val="FFFFFF"/>
                </a:solidFill>
              </a14:hiddenFill>
            </a:ext>
          </a:extLst>
        </p:spPr>
      </p:pic>
      <p:sp>
        <p:nvSpPr>
          <p:cNvPr id="16" name="AutoShape 2"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155575" y="-8461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sp>
        <p:nvSpPr>
          <p:cNvPr id="17" name="AutoShape 4" descr="data:image/jpeg;base64,/9j/4AAQSkZJRgABAQAAAQABAAD/2wCEAAkGBxASEhUREhQUFBQXExYbEhUVEBUTEhgVGRMaGBQRGBQYIiggGBsmHBgZITEhKis3Li4vFx8zODUsNyg5MisBCgoKDg0OGxAQGjUlICQwNDA4LDU1NzQ1Ny03NDY1LCwuLSwsLCw1MCwsLiwsLC0sLCwsLCwsLCwsLDQsLCwsLP/AABEIALoBEAMBEQACEQEDEQH/xAAbAAEAAwEBAQEAAAAAAAAAAAAAAwQFAgYBB//EAEEQAAICAQICAwwHCAMBAAMAAAECAAMRBBIFIRMxlAYUFSIzQVFSU7LS0yMyYWNzkdEWQnFygZKTsTRioaIHJEP/xAAbAQEAAgMBAQAAAAAAAAAAAAAABAUBAgMGB//EADYRAQABAgIFCwMEAgMBAAAAAAABAhEDUQQFEiExExQVMkFSgZGhwdEiYXEzseHwBkJiwvGC/9oADAMBAAIRAxEAPwD9xgICAgICAgICAgICAgICAgICAgICB8MDCr0OtStVrvUkVgEuxcF9vN9zBmPjE8s+r5gVYLR02o6J0awM3SAo2/o2Ne8HYXrUbSQCMgeeBBZp9cSdtyKBnaowx612qxZCdu3OfPkk5wQFDjoeIELmxF+lQsMqG6MMS9edhB3Z/oFAySSYE1Ok1hqdbbEawqANhNSZ3Ek7gN6kjAzk9X5hGNJr/GXpa9mV2DLb1TB3KbGBLHJA3YyQPMecCNtPxFUfFqO+1ioGAN3RAIqhkOBuDHxiebDJIBDBLxHRatzSUsClUcWHpXUbya9rhVG18BX+sMc+rmYEyprBtyyHLqGIAICbSXIGAQcgAcz9Y8h5gr2Ua8DIdCTjcAwz1AZUsmB6erlz5NA+XaXiDAjpauvI27kx4o5E4JK5B5cjz68eLA0uFJeExeys+4/VOQFz4q52rkjqzgQLkBAQEBAQEBAQEBAQEBAQEBAQEBAQItVTvRkyRuVlyOsZGMj7YGZpuBhUKMwObUsyE2gbbA+0AkkdW3OerHogVKu5bAH0xOA3/wDNQMtZuJ5dWBgKOoYyd2SCF3WcEV7unVjW+1BuQYbCsxOW84IbGDkcgfNA7ThbbalazpGrzlrE37gTnOCeTDAAbnjnyOYFO/gF207dTb0nRsqk22hckghiobGcAjOMjdkdQgdW8BtYg982DAbGC/ItXsOPHwQDgjIJHjc8ncAseCrBWgFxNi2M++wNYCWR0xt3gqAH5YPm+2BSXgOoVQF1Vjtvyxd7ANpIwBhiRt54GcHIzkDEDnU8B1RyV1Tk9EyAFrUXJcEWkq+dyqOWMZOeeDiBoeCm6PY1vSEWlwbE3qQQRsZcjcAGJ8wyAcYGIEtegYJYhsLB9/WCSoYABRz6hz5dXPzQI9Hwx62z0zuOeA5dhkqB63MZycHq5AbeeQ04CAgICAgICAgICAgICAgICAgICAgICAgICAgICAgICAgIFTU63ZbVVtz0hfnnGNqburz5najC2qKq79W3rLF97N1HdAy2EdDmhb66Xt6UBhbYUVNtWOabrFUnIIz1Ec5Jo0KKqI+r6ppmqIt2Re+/O0TMRbxuxtKdXdcWXUEUeNSRmsW5uGbNmbatu6sYy+QGG0Egk8p1q1bETRG3uq7bbuF/pm9pytOzN905sbfFocG4705QbU8epn3V3LdX4tgTCuANwOc55HzECcNI0TkYmbzumItMWnhffH/v5Ziq7N0nddY4ubvcFaxZtFdtr2tsu6PmhpCgdbHDMQByBknE1bRTNEbe+bcYiI3xfjtTP23xH5hrFf2LO7HFVNorqZbC46QatTpgVZQFGo243MT4oYLzVgSPOjVl8Suiapiabbtn6t//ABvwjtmJq4xa5t7nqgZUuj7AQEBAQEBAQEBAQEBAQEBAQEBAQEBAQEBAQEChxThNeo2bzYpQko1d1lLDIwfGrIPVO+BpFeDfZtvziJ/eJYmLon7n9MbRcVbduViOls6NrEACWtXnazgAeMRnkPRN403GjD5OJ3cOEXtPGIm14j7MbMXu5Xud04Ln6Tc4xuOouLKu8PtrbdmsbgDhcdQmZ03FmIjdaPtG/dbfu37szZhwnc1p1KMvSqU3YK6m5SxZ97mwhvpMsMndmZnT8WYmJtN/tHZFotu3WjI2YdUdztCbwGv2uHyvfV+wb33syLuwh3dRGCMnHXFWm4lVrxF4tv2Yvui2+bb92fE2Yc2dzGlNfREWbSXL/wD7F2bN+BYLW3ZsBAAIbPVMxp+NFe3Fr7rbo3W4W3brfY2YbCqAMDqHVIUzds+wEBAQEBAQEBAQEBAQEBAQEBAQEBAQEBAQEBAzuJ8Rap0REDlldvGsKABSg8ytn6//AJN6KJq4I2kaVRgRE1RO/JW8L3+xr7Q3y5vyFSL0rg5T6fJ4Xv8AY19ob5cchUdK4OU+nyeF7/Y19ob5cchUdK4OU+nyeF7/AGNfaG+XHIVHSuDlPp8nhe/2NfaG+XHIVHSuDlPp8nhe/wBjX2hvlxyFR0rg5T6fJ4Xv9jX2hvlxyFR0rg5T6fJ4Xv8AY19ob5cchUdK4OU+nyeF7/Y19ob5cchUdK4OU+nyscO4i9jlHRUIUMCthcHnjHNVxNK6Jo4pWjaVRj32Yndm0pokkBAQEBAQEBAQEBAzeI8RetwiIrkqWJawoBzxjkrZm9FE1cEbSdKowLbUTvyV/C9/sa+0N8ub8hUi9K4OU+nyeF7/AGNfaG+XHIVHSuDlPp8nhe/2NfaG+XHIVHSuDlPp8nhe/wBjX2hvlxyFR0rg5T6fJ4Xv9jX2hvlxyFR0rg5T6fJ4Xv8AY19ob5cchUdK4OU+nyeF7/Y19ob5cchUdK4OU+nyeF7/AGNfaG+XHIVHSuDlPp8nhe/2NfaG+XHIVHSuDlPp8rPDOIta7o6BCqo3i2FwQxcedVx9T/2aV0TTxStH0qjHiZpid2bP7pmcWIUGXGn1GwHqLZq2j850wO1C1rb6L5/DwtHF9UgBoe3UZroFvfFLIqX2amqvGFVSDte0so+r0a9WefXansQZwqJ60RHHhPZaZ+/2/N03Ee6TU0YXCEm2wMzJaVO2ypNiAHK+UZsnlhD/ABGZqmGKMCiv+/n4d6bjusFm3YprW2tW3LYbSLeIX6fKtnACoiP1dX2EYbU/38sTg4duO+37UxP8JOCcev1FyAgqguccqnq3VmjcpZHJIIbK9fWp6jyCmqZljFwaaKZ/Hu9ZOqGQEBAQJuEeXb8Ie+ZF0jsXeqOFfh7tyR1wQEDzPdHxyynUV1C2mgFVZTdWz9OxtCNp6wpB3BefIE+OpxgGBnt3cWF760prLV3VVop1BDA2a5dIDeoQ9Duz0iY3bk58oFC//wDJFiadL2poTftK79WUTY2jbULl9nJyV2BcdZHOBf4v3b20JdaaECV6mulWe/o/Gahbme0lcVKNwTrOWI6swJn7s7N9idDUGGiGorrbVoLD9GrFbMArUoLbd7Ng4yMiBBT3e7rdHWtaONSObrftXyxqboekVem27Sxx+6QV3ZGQudx/dRZrb9QjCtUrqpKolnSOrPbqFZLTgbLAKkyn7pzzOYHq4CB5/j7lbNw6xQxH9GkjA7VRrWL7Hj7PBcN7sL1rey9S4XT6d9ve5pffc4VdihnNlfP6wXltI5nkOkVz2odei0zMRTnPbl5b2pb3WHahFDKbNO9lfSk15sVXboMFcg4rJ545HIBwcbbbjGjb538Jtuyz9XP7YbcB6ufRbm22gjf3u2o2gYyU2IRv6txxzjbZ5rfhPb72/fsS191R6erTvp7FZ6w7FQ1ioG3lNzKu3qTnzGCwAzgmNvfazE6N9E1RVwTdy/Hm1ZtbaFVRUUAYOcWV7/GI8+COXm59czRVtNcfBjCt4t6bo5AQECbgnl7fwqffukXSOMLvVHVq8Djfl6vwrvfpjR+Mmt+rT4oZKUirrOG0WlGtrRyhyhZAxU5ByM9XMA/0ExMRPFvTiVU3imbXWploQEBAQEBAm4R5dvwh75kXSOxd6o4V+Hu3JHXBAocM4vRfkVt4w61IKuOeM4PWM+ccpiJieDerDqottRx3uOOXOorCNtLWYLAKSB0bty3AjrUeb0zpRTtVWlE0rFnCwprp4x8s7fd7d/7Kf6fuSRyFKo6Wxso9flDbQ7Mjta5askodlPIlSpONnPxSRz9MchSx0tjZR6/KYvd7d/7KfgjkKWelsbKPX5N93t3/ALKfgjkKTpbGyj1+XD6i5Sh6Vj9LUuClWMPaqsOSAjkT1TWrBpiLuuBrLFxMSmmYjfP3+XpQokZdIddqlqre187UUs2Bk4AycAdcTuZppmqYiO180OuquXfWwYZwcdYPXtYHmp5jkfTMRMTwZroqom1UWll8YGb1H3R9+SdH7VLrfhR4+ym+jqI2lEI27cFFI2HGUx6vIcurkJJtCmiuqO18GiqBU9GmVXap2LlV86A45D7ItBt1ZuV4fSMYqrGE2DFajCHrrHL6v2dUWg26s0h0tZZXKLvUYVto3KD1gN1gRaGNqbWuafS1152IqZOTtULk+k46+uLWJqmeMpZlggICBNwTy9v4VPv3SLpHGF3qjq1eBxvy9X4V3v0xo/GTW/Vp8UMlKQgICAgICAgIGTxHiV1Fy9EUG6o7t6F+phjGGXHWZA0zEmi1nqf8a0WnSOV2pta3u4/afW+mj/A/zJC5xOT1HROH3p9Pg/afW+mj/A/zI5xOR0Th96fT4ZCKRtOfGU5DDKkNjBZSOa9Z8/nnHam94WEYFHJxh1ReIizUPHrSK1tG8JZkuow4HRuuWUfWOWHVj+BkvA0iIqjaee1rqiurBqjA3/bxvubNFyuoZCGU9RByJbRMTF4eBrw6sOqaa4tMdku5lqQECjxq1kqLrjcr1FcjIyLkIyOWRmcsabUTP2TNX0RXpWHTPbVEeqp+0+t9NH+B/mSo5xOT6L0Th96fT4Q63jurtrap2p2upDbaWDYPXglzg/0mJx5mLWbUarw6aoqiqd39yUqbWRukRijj95cZx6DnkR9hE501zTwTcbR8PGi1cNNePlnDXgLhNu9c7TzzuZf3P45I5Z5dQn6NpFN7Vbnkdd6mx5pirBjaiL7u3y7fDybCsCAQcg9RHMEemWLxsxbc+zIQEBAQEBAQJuCeXt/Cp9+6RdI4wu9UdWrwON+Xq/Cu9+mNH4ya36tPihkpSEBAQEBAQEBAzdZwqzUXAIyjbUc7s+dhjGP4SDpmHt2em/x3S+b8puve3v8AZ9/ZPUevV/8Ach83+703S89z1/g/ZPUevV/9xzf7nS89z1/hhadXchFUtYepF5nl1nJxgfacDmJx2Jmq0LHnVFOFGJXNrxdr2dzrIKmub61mDUuNuOisba7fvcwvIYHIjxgZLwMCnaja3vO621rizgVcl9P37eMeXh5tVEAAAAAHUAMAfZiWjwkzffLqZCAgUuL1F69gwC1lSgnqybkAJ/Oc8WL0TH2S9Ar2NKw6sqon1R/snqPXq/8AuVPN/u+g9Lz3PX+FfiHc9fTU9pashFLEDcCQBnA5TE4Fovdth61mqqKdjjOf8KGk0ltrbKlLHznqRf5n6h/Dr9AM5UYc1cE/SNLw8CPqnfk1PAC12KtpFhKbiuPogQ3LCn638T5xkASx0XBpibzvl43Xus8eummmmdmmb7o959uDUk95QgICAgICAgIE3BPL2/hU+/dIukcYXeqOrV4HG/L1fhXe/TGj8ZNb9WnxQyUpCAgICAgICAgTcI8u34Q98yLpHYu9UcK/D3bkjrggVtDoKqQRUgXJy2Osn0ljzP8AWLMzVM8ZVOPoxWshWbbbltqliB0TrnaOZ5kfnN8OYiqJlF0zDqxMGqmmN82/eGb0p9S7s9vwyVy1Gai6O0nu+sfJ0p9S7s9vwxy1GZ0dpPd9Y+TpT6l3Z7fhjlqMzo7Se76x8nSn1Luz2/DHLUZnR2k931j5R27mKAV256ak86LFAC3IzEkjAAAJmteLTNMxEu2j6Dj0YtNVVO6Jzj5eqkR6BFqtOliNW4yrAhhkjIPWMjmIZiZibwafTpWoRFVFHUFAA/IQTMzN5ZHFvLr+EffEkaP2qbW/Cjx9kMlKQgICAgICAgIE3BPL2/hU+/dIukcYXeqOrV4HG/L0/hXe/TGj8ZNb9WnxQyUpCAgICAgICAgTcI8u34Q98yLpHYu9UcK/D3bkjrggICAgICAgICAgIGHxby6/hH3xJGj9qn1vwo8fZDJSkICAgICAgICBNwTy934VPv3SLpHGF3qjq1eDR1vDarSrOGyoYKVses4bG4eIRn6o6/ROEVTHBaV4VGJ14ur+AdP972m/45tt1ZufNMDuR5HgHT/e9pv+ONurM5pgdyPI8A6f73tN/wAcbdWZzTA7keR4B0/3vab/AI426szmmB3I8jwDp/ve03/HG3Vmc0wO5HkeAdP972m/4426szmmB3I8jwDp/ve03/HG3Vmc0wO5HkeAdP8Ae9pv+ONurM5pgdyPI8A6f73tN/xxt1ZnNMDuR5J9Fw2qolkDZIAJa2yzkDnA3k4ms1TPF0w8KjD6kWXJh0ICAgICAgICAgICBT1vDarSGcNkAgFbbK+ROcHYRmZiqY4OeJhUYnXi6DwDp/ve03/HNturNz5pgdyPI8A6f73tN/xxt1ZnNMDuR5HgHT/e9pv+ONurM5pgdyPI8A6f73tN/wAcbdWZzTA7keR4B0/3vab/AI426szmmB3I8jwDp/ve03/HG3Vmc0wO5HkeAdP972m/4426szmmB3I8jwDp/ve03/HG3Vmc0wO5HkeAdP8Ae9pv+ONurM5pgdyPJY0XDaqizIGywUMWsew4XO0eOTj6x6vTNZqmeLpRhUYfUiy3MOhAQEBAQEBAQEBAQEBAQEBAQEBAQEBAQEBAQEBAQEBAQEDC4xrzRqqHYXmk0akP0VF969J0mnNe5KlbB2izBI9b0yfo+DGLgVxFtrap4zEbrVXtNUx22v4NZm0sqo6jvkZ776fvq3f5TvLvTL9ERn6HOzo+r6TfnPLMlVclyG7Z2dmMtrb3X/5cb8fp2eG+zXfdnaUarve9S2ryr0npmTWlrPGPSJ0Plaj1bjSSnNSvnWSa+Q5aiYinfE7vo3ZTfqz9tuIq4xPZLWL2/v8AfJp6ajVONGc6ioWeLqUZ7HYLUXtrYWHBTcV2FmAZlsAbDDlFrrwKJxYtTVbfTNojfNondvvbjERNomJmN0tt+57CU7oQEBAQEBAQEBAQEBAQEBAQEBAQEBAQEBAQEBAQECO69E5uyrnq3MF/3Ah8I0e1r/yL+sFjwjR7Wv8AyL+sFjwjR7Wv/Iv6wWPCNHta/wDIv6wWPCNHta/8i/rBY8I0e1r/AMi/rBY8I0e1r/yL+sFjwjR7Wv8AyL+sFjwjR7Wv/Iv6wWS06mt87HVsde1g2PygSwEBAQEBAQEBAQEBAQEBAQEBAQEBAQEDF44Abav5Lf8Adc7YHWVmtf0Y/PtLDXjWlNvQ5O7eUB6JxUbApZqhbjYXAB8XOeR9ElbUXspORr2dr+/m3FZTWUEkBl5KrFuWzDEgeP1Zyp5Z9Hpi8NNirIGspyfGUYxzOApyMjax5Ny9EXg2KsjVaymsEsV5FAQBuYb3CJlRzwSw5xMxBTRVVwhZ2D0D8plqbB6B+UBsHoH5QGwegflAbB6B+UCfg6gXtj2Q98yNpHYutUcK/D3bsjrkgICAgICAgICAgIGJx4k21LudQUtJCWPXkhqgCSpGfrH851waYqner9Y41eFhxNE23s2pq2JVbrGYdYGstJHPByA/KSOToyVM6bpMReavT+Eve/8A3u7Vf8UzyVGTXn+kd79jvf8A73dqv+KOSoyOf6R3v2O9/wDvd2q/4o5KjI5/pHe/Z86IZx0l2cZx31dnHpxumOSoyZ59pHe/Z973/wC93ar/AIpnkqMmOf6R3v2WuD5W7busINTEh7XsGQy4I3k46zOGNTFNrLXVuPiYu1tze1vdvTgsyAgY3G/K1fyW/wC652wOsrNa/ox+faXmF7n3D46b6AXPctXRDd0rsztm3PNN7lguAc+fHKSdlT8vFuG+1r/b8fjcytX3HtXSi0bHZKdHXsZAqN3vZYzWlScMW6QnaSOYzmazRaNzrTpUVVfVu3zPn/4k4f3GfQ0pcyEpUgdejDpuXSNQcE4zzfd1ebERh7t5XpX1TNPb83Sv3IMbela/OK60UdCAQqvp3ILBvGy2n8/V0h68CZ2N97tY0qIp2Yp9fz8+j1U6IhAQEBAm4R5dvwh75kXSOxd6o4V+Hu3JHXBAQEBAQEBAQEBAQMTjflqfwrvfpnfA60qvW36Ufn2eB0/cxq0bpFdA+dca/FRTU91lpptLhd1i4YZQnkTnnjA67E/ur50jDmLTHd8bWvH8p9DwjiC16ffa7slxLqbnVejJTk7b2awjDkZYjxsEejMU1bmtWLhTNVo4x6+VvRxo+Ca6voFRnCpaxctrHfl3wGZmU56UNTuUKT4rHOMnIRTVFmasbCq2pntjL7elp8327gnEcafo73BFjNqN1rucll2ADeAUCBht5jnnaTzDZq3MRjYX1Xp/H9tx/t13gvDNUmstuuJZCtoRjcXGGvDVqtZ8mBWFUgdZUnz5OaYnavLTExKJwopp+37fL0s6IqXhn/IH4T++ki6R2LrVH+/h7t2R1yQEDG435Wr+S3/dc7YHWVmtf0Y/PtKtJjz5AQEBAQEBAQK6cWp09+bSw3VeLtqss6n552KcdY65E0mqKbXX+pMGvEivYi9re67+1+i9ezsmp+CReUpzX3Msfun7X6L17Oyan4I5SnM5lj90/a/RevZ2TU/BHKU5nMsfuvP63jjHUtdp7LAu1Bh0sWskZyDVYB6frDB+3lONeLarcsNG1fFeFMYsWm+6fJv8K7p6rMJaOic8hk5rY+ba/m6wMNgk8hnrnWjFipB0jQsTB3zvjN9TjF7cxXXjJxmxs4BIH7v2SXTgXi93nsXWkUVzTs8Jtx/h98K6j1Kv8jfDM83+7TpeO56/wgPdR0bmu6s52Kyms7h4xYEHdtx9X/2cMW2HNpla6vnE02masOnh9497O/2to9S3+1PinLlqM0/o/Se76x8n7W0epb/anxRy1GZ0fpPd9Y+VPjPdLXbRbWi3B2RgpG1CCRgHcGyv8RzmJxabbpdMPV+PFcTVRuvHbHyq8L7pLavFszcnpyOlX+pwHH8efXzPVOdGP2VJek6rifqwvL+Wjq+IVX20tUwYdHdkcwwO6nkynmp/j6RJ+jTEzeHktc0VUURTVFpv7O5MeeICAgICBLwz/kD8J/fSRdI7F1qj/fw927I65ICBjcb8rV/Jb/uudsDrKzWv6Mfn2lWkx58gICAgICAgIHnO6S5Vur3Mq5rbGWA/eX0yt0//AF8Xsv8AEpiOW/8An/sze/KvaJ/ev6yus9ntRmd+Ve0T+9f1ixtRmd+Ve0T+9f1ixtRmkrtVuakMPSCCP/IZiYlJXWzt0aKXcj6igEkek55AebJwPtm1NM1cHHGx8PCi9ctfuf0llanc2FP1ahzVMEg4Y8+fLkOQxy9MudHoqpo+qbvmmt9IwcbSJ5LD2bTN5z+9uEeHjLWkhVPNcccDUHJA+hr6z/3slZp1MzVFoe1/xXFoowsTaqiN8cZ+yn0q+sPzEg7FWT1XOcHvx5wdKvrD8xGxVkc5we/HnD4bk9ZfzEbFWTMaRgzNorjzh27ADJIA9JOBNXWZiIvKerhlzOh8ejcrlLMYt2qUBAQ9Qyw+uCPF5qRjM7RMGravezy2v9YYHIbGxFd54z2feLb/ACmPGNz01SkKASWIABY4yTj6x2gDJ+wYlo8HO+XUyEBAQECXhn/IH4T++ki6R2LrVH+/h7t2R1yQEDG435Wr+S3/AHXO2B1lZrX9GPz7SrSY8+QEBAQEBAQECXhSg3tn2Q9+RdI7F1qjhX4e7b6NfQPykdcnRr6B+UB0a+gflA89xDuca7UNYXCVlUGFGbCRnI9C/wAef9Jzqw4qm8pmBplWDhzRRG+Z4/x/fw2tDoaqV2VqFHWfOSfSzHmx+0zeIiN0ItddVc7VU3lUHA6x1PaBknAYYGTnzidYxao3XQ6tBwKqpqmnfP3n5PAie0t/uX9I5WvNr0fo/d9Z+VjQ8OSoswLMWCgljnkpYgDAHrGa1VTVxd8LBowotRFlyaupAp8Y0jXUW1KQpdGUMQSASMZIGMj7MzExeLNqKtmqKspU+Edz1VJDn6SzzOwwF5Ywi9S+fnzPPrmtOHFPB3x9LxMbrTuyccb8tT+Fd79MlYHWUWtv0o/PsgktQEBAQEBAl4Z/yB+E/vpIukdi61R/v4e7dkdckBAxuN+Vq/kt/wB1ztgdZWa1/Rj8+0q0mPPkBAQEBAQEBAm4R5dvwh75kXSOxd6o4V+Hu3JHXBAQKfFeILRX0jK7ncqoiAGx3Y4VFBIGSfSQB1kgQKtfdFp81K5aqy36ldlbK4O4rhvMuWBAJOG/dJgVae7XhzAsuoUhUdydlg8RK+kdua8/E5/bg4zg4CzX3TaNjWBaM2GwINj5+jZRbnl4u0uuc45HPVA+U90+jdUZbc73KIBXZuLhQxGzbuA2kNkjGCD1GB23dHpAtj9J4tVnRuRXYfpN2zo1wv0h3AjC55gjzQI7O6fSC2mkPve/b0ewbhtdHdHLdQBFbY8/LqgbMBAxON+Wp/Cu9+md8DrKvW36Ufn2QSWoCAgICAgS8M/5A/Cf30kXSOxdao/38PduyOuSAgZfGNHa7I1QQ7Q4Id2T620gghW9X/2dMOvZm6Jpmjzj4cUxNt9/3Uu8dZ6lHabPlTtziMlb0TX3oO8dZ6lHabPlRziMjomvvQd46z1KO02fKjnEZHRNfeg7x1nqUdps+VHOIyOia+9B3jrPUo7TZ8qOcRkdE196DvHWepR2mz5Uc4jI6Jr70HeOs9SjtNnyo5xGR0TX3oO8dZ6lHabPlRziMjomvvQd46z1KO02fKjnEZHRNfeha4Tor1sZ7RWAUAGyxnOdxJzlFxOWJiRXZP0LRKtH2rze9mvOScQECnxThyahOjfcPGVlZGKurqwZXVh1EEfwPMHIOIGd+yum3VuTaTXszuuZukNdptqNu7JfZYzMvoJ9HKBS13cRQ2mfT1M6k6dqq2ZtwXOkbTKxH72Eb84GhpO5jTI27x3Yperl33FxeajYXPnOKa1HoAgVNN3EaKuhdOilUW0WeKtaMXAABJVRzwANw8bl1wO9f3G6S7p+kDN071s4OwqGrYlCEK7SfGIJYEkYB5AABKncppltqtXenRCvYivtpzXW9aMawMZC2MOWPN6BA3YCBlcY0VzvW9QrO1bAwexk+sUIIIVs/UP5zph17M3RNM0aceiKYm29T7x1nqUdps+VO3OIyVvRNfeg7x1nqUdps+VHOIyOia+9B3jrPUo7TZ8qOcRkdE196DvHWepR2mz5Uc4jI6Jr70HeOs9SjtNnyo5xGR0TX3oO8dZ6lHabPlRziMjomvvQs8L0V6277BWo2FRssZySWU88ouPq/wDs5YmJt2T9C0SrR9q83vb3bE5JxAQEBAQEBAQEBAQEBAQEBAQEBAQEBAQEBAQEBAQEBAQEBAQED//Z">
            <a:hlinkClick r:id="rId4"/>
          </p:cNvPr>
          <p:cNvSpPr>
            <a:spLocks noChangeAspect="1" noChangeArrowheads="1"/>
          </p:cNvSpPr>
          <p:nvPr/>
        </p:nvSpPr>
        <p:spPr bwMode="auto">
          <a:xfrm>
            <a:off x="307975" y="-693738"/>
            <a:ext cx="2590800" cy="17716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a:p>
        </p:txBody>
      </p:sp>
      <p:pic>
        <p:nvPicPr>
          <p:cNvPr id="2055" name="Picture 7"/>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040608" y="1340768"/>
            <a:ext cx="2067896" cy="14686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2057" name="Picture 9" descr="http://printproductionfaq.com/wp-content/uploads/2010/07/image_compression_lossy_lossless2.jpg">
            <a:hlinkClick r:id="rId6"/>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7040608" y="4293096"/>
            <a:ext cx="2067895" cy="2067896"/>
          </a:xfrm>
          <a:prstGeom prst="rect">
            <a:avLst/>
          </a:prstGeom>
          <a:noFill/>
          <a:extLst>
            <a:ext uri="{909E8E84-426E-40DD-AFC4-6F175D3DCCD1}">
              <a14:hiddenFill xmlns:a14="http://schemas.microsoft.com/office/drawing/2010/main">
                <a:solidFill>
                  <a:srgbClr val="FFFFFF"/>
                </a:solidFill>
              </a14:hiddenFill>
            </a:ext>
          </a:extLst>
        </p:spPr>
      </p:pic>
      <p:sp>
        <p:nvSpPr>
          <p:cNvPr id="34"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200" dirty="0" smtClean="0"/>
              <a:t>P1.3 </a:t>
            </a:r>
            <a:r>
              <a:rPr lang="en-GB" sz="2200" dirty="0"/>
              <a:t>– Principles of Web Animation - Principles </a:t>
            </a:r>
            <a:r>
              <a:rPr lang="en-GB" sz="2200" dirty="0" smtClean="0"/>
              <a:t>– Compressions techniques </a:t>
            </a:r>
            <a:endParaRPr lang="en-GB" sz="2200" dirty="0"/>
          </a:p>
        </p:txBody>
      </p:sp>
    </p:spTree>
    <p:extLst>
      <p:ext uri="{BB962C8B-B14F-4D97-AF65-F5344CB8AC3E}">
        <p14:creationId xmlns:p14="http://schemas.microsoft.com/office/powerpoint/2010/main" val="5923932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20688"/>
            <a:ext cx="6336704" cy="5832648"/>
          </a:xfrm>
        </p:spPr>
        <p:txBody>
          <a:bodyPr>
            <a:normAutofit fontScale="85000" lnSpcReduction="20000"/>
          </a:bodyPr>
          <a:lstStyle/>
          <a:p>
            <a:pPr marL="273050" indent="-273050"/>
            <a:r>
              <a:rPr lang="en-GB" sz="1800" b="1" dirty="0" smtClean="0">
                <a:latin typeface="Calibri" pitchFamily="34" charset="0"/>
                <a:cs typeface="Calibri" pitchFamily="34" charset="0"/>
              </a:rPr>
              <a:t>Frame rates</a:t>
            </a:r>
            <a:r>
              <a:rPr lang="en-GB" sz="1800" dirty="0" smtClean="0">
                <a:latin typeface="Calibri" pitchFamily="34" charset="0"/>
                <a:cs typeface="Calibri" pitchFamily="34" charset="0"/>
              </a:rPr>
              <a:t> </a:t>
            </a:r>
            <a:r>
              <a:rPr lang="en-GB" sz="1800" dirty="0">
                <a:latin typeface="Calibri" pitchFamily="34" charset="0"/>
                <a:cs typeface="Calibri" pitchFamily="34" charset="0"/>
              </a:rPr>
              <a:t>– These </a:t>
            </a:r>
            <a:r>
              <a:rPr lang="en-GB" sz="1800" dirty="0" smtClean="0">
                <a:latin typeface="Calibri" pitchFamily="34" charset="0"/>
                <a:cs typeface="Calibri" pitchFamily="34" charset="0"/>
              </a:rPr>
              <a:t>are a </a:t>
            </a:r>
            <a:r>
              <a:rPr lang="en-GB" sz="1800" dirty="0">
                <a:latin typeface="Calibri" pitchFamily="34" charset="0"/>
                <a:cs typeface="Calibri" pitchFamily="34" charset="0"/>
              </a:rPr>
              <a:t>range of </a:t>
            </a:r>
            <a:r>
              <a:rPr lang="en-GB" sz="1800" dirty="0" smtClean="0">
                <a:latin typeface="Calibri" pitchFamily="34" charset="0"/>
                <a:cs typeface="Calibri" pitchFamily="34" charset="0"/>
              </a:rPr>
              <a:t>images </a:t>
            </a:r>
            <a:r>
              <a:rPr lang="en-GB" sz="1800" dirty="0">
                <a:latin typeface="Calibri" pitchFamily="34" charset="0"/>
                <a:cs typeface="Calibri" pitchFamily="34" charset="0"/>
              </a:rPr>
              <a:t>which are sequentially put together to create complete moving </a:t>
            </a:r>
            <a:r>
              <a:rPr lang="en-GB" sz="1800" dirty="0" smtClean="0">
                <a:latin typeface="Calibri" pitchFamily="34" charset="0"/>
                <a:cs typeface="Calibri" pitchFamily="34" charset="0"/>
              </a:rPr>
              <a:t>animation measured in frames per second (FPS). The standard animation is 30 frames per second, depending on the animation. The more realistic the animation, the more frames necessary. For instance Disney used 24 frames for most of its history, South Park used 18 because the quality of animation and technique is different, modern forms of animation like Despicable Me and Avatar use 60.</a:t>
            </a:r>
          </a:p>
          <a:p>
            <a:pPr marL="273050" indent="-273050"/>
            <a:r>
              <a:rPr lang="en-GB" sz="1800" dirty="0" smtClean="0">
                <a:latin typeface="Calibri" pitchFamily="34" charset="0"/>
                <a:cs typeface="Calibri" pitchFamily="34" charset="0"/>
              </a:rPr>
              <a:t>Think of a box rotating, 4 frames per second for a full rotation would mean seeing 90 degrees at a time, 4 in one second. If we put this to 10 frames, each movement would be 36 degrees, 30 frames would be 12 degrees. This also means 30 images saved in the file, the more frames, the more parts to the image, the larger the file size. We would expect a 60FPS file to be twice as large as a 30FPS.</a:t>
            </a:r>
          </a:p>
          <a:p>
            <a:pPr marL="273050" indent="-273050"/>
            <a:r>
              <a:rPr lang="en-GB" sz="1800" dirty="0" smtClean="0">
                <a:latin typeface="Calibri" pitchFamily="34" charset="0"/>
                <a:cs typeface="Calibri" pitchFamily="34" charset="0"/>
              </a:rPr>
              <a:t>Depending </a:t>
            </a:r>
            <a:r>
              <a:rPr lang="en-GB" sz="1800" dirty="0">
                <a:latin typeface="Calibri" pitchFamily="34" charset="0"/>
                <a:cs typeface="Calibri" pitchFamily="34" charset="0"/>
              </a:rPr>
              <a:t>on the quality of the animation, determines how many frames it takes for a character to ease in or out. In some cases, such as low frame rate cartoons, this process may take place over just a few frames. However in a high budget feature length movie such as Avatar, with a frame rate of </a:t>
            </a:r>
            <a:r>
              <a:rPr lang="en-GB" sz="1800" dirty="0" smtClean="0">
                <a:latin typeface="Calibri" pitchFamily="34" charset="0"/>
                <a:cs typeface="Calibri" pitchFamily="34" charset="0"/>
              </a:rPr>
              <a:t>sixty </a:t>
            </a:r>
            <a:r>
              <a:rPr lang="en-GB" sz="1800" dirty="0">
                <a:latin typeface="Calibri" pitchFamily="34" charset="0"/>
                <a:cs typeface="Calibri" pitchFamily="34" charset="0"/>
              </a:rPr>
              <a:t>frames per second, the process may likely take place over many more </a:t>
            </a:r>
            <a:r>
              <a:rPr lang="en-GB" sz="1800" dirty="0" smtClean="0">
                <a:latin typeface="Calibri" pitchFamily="34" charset="0"/>
                <a:cs typeface="Calibri" pitchFamily="34" charset="0"/>
              </a:rPr>
              <a:t>frames.</a:t>
            </a:r>
            <a:endParaRPr lang="en-GB" sz="1800" dirty="0">
              <a:latin typeface="Calibri" pitchFamily="34" charset="0"/>
              <a:cs typeface="Calibri" pitchFamily="34" charset="0"/>
            </a:endParaRPr>
          </a:p>
          <a:p>
            <a:pPr marL="273050" indent="-273050"/>
            <a:r>
              <a:rPr lang="en-GB" sz="1800" dirty="0" smtClean="0">
                <a:latin typeface="Calibri" pitchFamily="34" charset="0"/>
                <a:cs typeface="Calibri" pitchFamily="34" charset="0"/>
              </a:rPr>
              <a:t>This can be seen when you pause an animation or film, if there is motion blur, you have paused between frames.</a:t>
            </a:r>
          </a:p>
          <a:p>
            <a:pPr marL="0" indent="0">
              <a:buNone/>
            </a:pPr>
            <a:r>
              <a:rPr lang="en-GB" sz="1800" b="1" dirty="0" smtClean="0">
                <a:latin typeface="Calibri" pitchFamily="34" charset="0"/>
                <a:cs typeface="Calibri" pitchFamily="34" charset="0"/>
              </a:rPr>
              <a:t>P1.4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06</a:t>
            </a:r>
            <a:r>
              <a:rPr lang="en-GB" sz="1800" dirty="0" smtClean="0">
                <a:latin typeface="Calibri" pitchFamily="34" charset="0"/>
                <a:cs typeface="Calibri" pitchFamily="34" charset="0"/>
              </a:rPr>
              <a:t> </a:t>
            </a:r>
            <a:r>
              <a:rPr lang="en-GB" sz="1800" dirty="0">
                <a:latin typeface="Calibri" pitchFamily="34" charset="0"/>
                <a:cs typeface="Calibri" pitchFamily="34" charset="0"/>
              </a:rPr>
              <a:t>– Define and compare </a:t>
            </a:r>
            <a:r>
              <a:rPr lang="en-GB" sz="1800" b="1" dirty="0" smtClean="0">
                <a:latin typeface="Calibri" pitchFamily="34" charset="0"/>
                <a:cs typeface="Calibri" pitchFamily="34" charset="0"/>
              </a:rPr>
              <a:t>Frame Rates</a:t>
            </a:r>
            <a:r>
              <a:rPr lang="en-GB" sz="1800" dirty="0" smtClean="0">
                <a:latin typeface="Calibri" pitchFamily="34" charset="0"/>
                <a:cs typeface="Calibri" pitchFamily="34" charset="0"/>
              </a:rPr>
              <a:t> and </a:t>
            </a:r>
            <a:r>
              <a:rPr lang="en-GB" sz="1800" dirty="0">
                <a:latin typeface="Calibri" pitchFamily="34" charset="0"/>
                <a:cs typeface="Calibri" pitchFamily="34" charset="0"/>
              </a:rPr>
              <a:t>the importance of </a:t>
            </a:r>
            <a:r>
              <a:rPr lang="en-GB" sz="1800" b="1" dirty="0" smtClean="0">
                <a:latin typeface="Calibri" pitchFamily="34" charset="0"/>
                <a:cs typeface="Calibri" pitchFamily="34" charset="0"/>
              </a:rPr>
              <a:t>Frame Rates</a:t>
            </a:r>
            <a:r>
              <a:rPr lang="en-GB" sz="1800" dirty="0" smtClean="0">
                <a:latin typeface="Calibri" pitchFamily="34" charset="0"/>
                <a:cs typeface="Calibri" pitchFamily="34" charset="0"/>
              </a:rPr>
              <a:t> for </a:t>
            </a:r>
            <a:r>
              <a:rPr lang="en-GB" sz="1800" dirty="0">
                <a:latin typeface="Calibri" pitchFamily="34" charset="0"/>
                <a:cs typeface="Calibri" pitchFamily="34" charset="0"/>
              </a:rPr>
              <a:t>final output and the effects on download times with chosen examples</a:t>
            </a:r>
            <a:r>
              <a:rPr lang="en-GB" sz="1800" dirty="0" smtClean="0">
                <a:latin typeface="Calibri" pitchFamily="34" charset="0"/>
                <a:cs typeface="Calibri" pitchFamily="34" charset="0"/>
              </a:rPr>
              <a:t>.</a:t>
            </a:r>
          </a:p>
          <a:p>
            <a:pPr marL="0" indent="0">
              <a:buNone/>
            </a:pPr>
            <a:r>
              <a:rPr lang="en-GB" sz="1800" b="1" dirty="0" smtClean="0">
                <a:latin typeface="Calibri" pitchFamily="34" charset="0"/>
                <a:cs typeface="Calibri" pitchFamily="34" charset="0"/>
              </a:rPr>
              <a:t>M1.2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07 </a:t>
            </a:r>
            <a:r>
              <a:rPr lang="en-GB" sz="1800" b="1" dirty="0">
                <a:latin typeface="Calibri" pitchFamily="34" charset="0"/>
                <a:cs typeface="Calibri" pitchFamily="34" charset="0"/>
              </a:rPr>
              <a:t>- </a:t>
            </a:r>
            <a:r>
              <a:rPr lang="en-GB" sz="1800" dirty="0">
                <a:latin typeface="Calibri" pitchFamily="34" charset="0"/>
                <a:cs typeface="Calibri" pitchFamily="34" charset="0"/>
              </a:rPr>
              <a:t>Highlight the most appropriate </a:t>
            </a:r>
            <a:r>
              <a:rPr lang="en-GB" sz="1800" dirty="0" smtClean="0">
                <a:latin typeface="Calibri" pitchFamily="34" charset="0"/>
                <a:cs typeface="Calibri" pitchFamily="34" charset="0"/>
              </a:rPr>
              <a:t>frame speed </a:t>
            </a:r>
            <a:r>
              <a:rPr lang="en-GB" sz="1800" dirty="0">
                <a:latin typeface="Calibri" pitchFamily="34" charset="0"/>
                <a:cs typeface="Calibri" pitchFamily="34" charset="0"/>
              </a:rPr>
              <a:t>depending on type of animation that is being produced, justifying your choices for the </a:t>
            </a:r>
            <a:r>
              <a:rPr lang="en-GB" sz="1800" dirty="0" smtClean="0">
                <a:latin typeface="Calibri" pitchFamily="34" charset="0"/>
                <a:cs typeface="Calibri" pitchFamily="34" charset="0"/>
              </a:rPr>
              <a:t>animated graphic.</a:t>
            </a:r>
            <a:endParaRPr lang="en-GB" sz="1800" dirty="0">
              <a:latin typeface="Calibri" pitchFamily="34" charset="0"/>
              <a:cs typeface="Calibri" pitchFamily="34" charset="0"/>
            </a:endParaRPr>
          </a:p>
        </p:txBody>
      </p:sp>
      <p:pic>
        <p:nvPicPr>
          <p:cNvPr id="7170" name="Picture 2" descr="http://t0.gstatic.com/images?q=tbn:ANd9GcTINljVJHZuOsDHRchoinEl0CgA0QL8CQb1Yhd4aKV48iC77oZEKw"/>
          <p:cNvPicPr>
            <a:picLocks noChangeAspect="1" noChangeArrowheads="1"/>
          </p:cNvPicPr>
          <p:nvPr/>
        </p:nvPicPr>
        <p:blipFill>
          <a:blip r:embed="rId3" cstate="print"/>
          <a:srcRect/>
          <a:stretch>
            <a:fillRect/>
          </a:stretch>
        </p:blipFill>
        <p:spPr bwMode="auto">
          <a:xfrm>
            <a:off x="6707878" y="3108058"/>
            <a:ext cx="2165652" cy="2234248"/>
          </a:xfrm>
          <a:prstGeom prst="rect">
            <a:avLst/>
          </a:prstGeom>
          <a:noFill/>
        </p:spPr>
      </p:pic>
      <p:pic>
        <p:nvPicPr>
          <p:cNvPr id="7172" name="Picture 4" descr="http://www.adriandale.co.uk/wp-images/SupermanAvatar/animationLayers.png"/>
          <p:cNvPicPr>
            <a:picLocks noChangeAspect="1" noChangeArrowheads="1"/>
          </p:cNvPicPr>
          <p:nvPr/>
        </p:nvPicPr>
        <p:blipFill>
          <a:blip r:embed="rId4" cstate="print"/>
          <a:srcRect/>
          <a:stretch>
            <a:fillRect/>
          </a:stretch>
        </p:blipFill>
        <p:spPr bwMode="auto">
          <a:xfrm>
            <a:off x="6707877" y="620688"/>
            <a:ext cx="2165653" cy="2304256"/>
          </a:xfrm>
          <a:prstGeom prst="rect">
            <a:avLst/>
          </a:prstGeom>
          <a:noFill/>
        </p:spPr>
      </p:pic>
      <p:sp>
        <p:nvSpPr>
          <p:cNvPr id="19"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600" dirty="0" smtClean="0"/>
              <a:t>P1.4– </a:t>
            </a:r>
            <a:r>
              <a:rPr lang="en-GB" sz="2600" dirty="0"/>
              <a:t>Principles of Web Animation - Principles </a:t>
            </a:r>
            <a:r>
              <a:rPr lang="en-GB" sz="2600" dirty="0" smtClean="0"/>
              <a:t>– Frame Rate</a:t>
            </a:r>
            <a:endParaRPr lang="en-GB" sz="2600" dirty="0"/>
          </a:p>
        </p:txBody>
      </p:sp>
    </p:spTree>
    <p:extLst>
      <p:ext uri="{BB962C8B-B14F-4D97-AF65-F5344CB8AC3E}">
        <p14:creationId xmlns:p14="http://schemas.microsoft.com/office/powerpoint/2010/main" val="1195149402"/>
      </p:ext>
    </p:extLst>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67452"/>
            <a:ext cx="6912768" cy="5641868"/>
          </a:xfrm>
        </p:spPr>
        <p:txBody>
          <a:bodyPr>
            <a:normAutofit/>
          </a:bodyPr>
          <a:lstStyle/>
          <a:p>
            <a:pPr marL="273050" indent="-273050"/>
            <a:r>
              <a:rPr lang="en-GB" sz="1800" b="1" dirty="0" smtClean="0">
                <a:latin typeface="Calibri" pitchFamily="34" charset="0"/>
                <a:cs typeface="Calibri" pitchFamily="34" charset="0"/>
              </a:rPr>
              <a:t>Tweening</a:t>
            </a:r>
            <a:r>
              <a:rPr lang="en-GB" sz="1800" dirty="0" smtClean="0">
                <a:latin typeface="Calibri" pitchFamily="34" charset="0"/>
                <a:cs typeface="Calibri" pitchFamily="34" charset="0"/>
              </a:rPr>
              <a:t> – This is the process of identifying the current state of an image/frame and then identify the final/another state, which allows the software to generate the frames in-between the frames to create a smooth animation transaction.</a:t>
            </a:r>
          </a:p>
          <a:p>
            <a:pPr marL="273050" indent="-273050"/>
            <a:r>
              <a:rPr lang="en-GB" sz="1800" dirty="0" smtClean="0">
                <a:latin typeface="Calibri" pitchFamily="34" charset="0"/>
                <a:cs typeface="Calibri" pitchFamily="34" charset="0"/>
              </a:rPr>
              <a:t>Some sophisticated/complex animation software applications can enable you to identify specific objects in an image and define how they should move and change during the Tweening process.</a:t>
            </a:r>
          </a:p>
          <a:p>
            <a:pPr marL="273050" indent="-273050"/>
            <a:r>
              <a:rPr lang="en-GB" sz="1800" dirty="0" smtClean="0">
                <a:latin typeface="Calibri" pitchFamily="34" charset="0"/>
                <a:cs typeface="Calibri" pitchFamily="34" charset="0"/>
              </a:rPr>
              <a:t>Tweening works well to replace Onion skinning  in programs like Fireworks as it can set the number of frames it takes to move an object from one position to another.</a:t>
            </a:r>
          </a:p>
          <a:p>
            <a:pPr marL="273050" indent="-273050"/>
            <a:r>
              <a:rPr lang="en-GB" sz="1800" dirty="0" smtClean="0">
                <a:latin typeface="Calibri" pitchFamily="34" charset="0"/>
                <a:cs typeface="Calibri" pitchFamily="34" charset="0"/>
              </a:rPr>
              <a:t>This process works particularly well with vector graphics as the rotation, arcing, and 3D </a:t>
            </a:r>
            <a:r>
              <a:rPr lang="en-GB" sz="1800" dirty="0" err="1" smtClean="0">
                <a:latin typeface="Calibri" pitchFamily="34" charset="0"/>
                <a:cs typeface="Calibri" pitchFamily="34" charset="0"/>
              </a:rPr>
              <a:t>planing</a:t>
            </a:r>
            <a:r>
              <a:rPr lang="en-GB" sz="1800" dirty="0" smtClean="0">
                <a:latin typeface="Calibri" pitchFamily="34" charset="0"/>
                <a:cs typeface="Calibri" pitchFamily="34" charset="0"/>
              </a:rPr>
              <a:t> allows the animated section or object to move </a:t>
            </a:r>
            <a:r>
              <a:rPr lang="en-GB" sz="1800" dirty="0">
                <a:latin typeface="Calibri" pitchFamily="34" charset="0"/>
                <a:cs typeface="Calibri" pitchFamily="34" charset="0"/>
              </a:rPr>
              <a:t>without </a:t>
            </a:r>
            <a:r>
              <a:rPr lang="en-GB" sz="1800" dirty="0" smtClean="0">
                <a:latin typeface="Calibri" pitchFamily="34" charset="0"/>
                <a:cs typeface="Calibri" pitchFamily="34" charset="0"/>
              </a:rPr>
              <a:t>graphic </a:t>
            </a:r>
            <a:r>
              <a:rPr lang="en-GB" sz="1800" dirty="0">
                <a:latin typeface="Calibri" pitchFamily="34" charset="0"/>
                <a:cs typeface="Calibri" pitchFamily="34" charset="0"/>
              </a:rPr>
              <a:t>loss</a:t>
            </a:r>
            <a:r>
              <a:rPr lang="en-GB" sz="1800" dirty="0" smtClean="0">
                <a:latin typeface="Calibri" pitchFamily="34" charset="0"/>
                <a:cs typeface="Calibri" pitchFamily="34" charset="0"/>
              </a:rPr>
              <a:t>. An example of this is to make a car move across the screen, the user would set the first frame off the screen to the left, and frame 120 (5 seconds) set the position of the car off the right hand side of the screen. The computer will then generate the number of frames for the tween and set the frames for each part of the movement. The user can then change individual frames, this then sets a new Key In point.</a:t>
            </a:r>
          </a:p>
        </p:txBody>
      </p:sp>
      <p:pic>
        <p:nvPicPr>
          <p:cNvPr id="4098" name="Picture 2" descr="http://t3.gstatic.com/images?q=tbn:ANd9GcSmpZvfrCS19T7v2Byw1MyFnHGWfCngKs0gRcaO1P7v3EOVXv2d"/>
          <p:cNvPicPr>
            <a:picLocks noChangeAspect="1" noChangeArrowheads="1"/>
          </p:cNvPicPr>
          <p:nvPr/>
        </p:nvPicPr>
        <p:blipFill>
          <a:blip r:embed="rId3" cstate="print"/>
          <a:srcRect/>
          <a:stretch>
            <a:fillRect/>
          </a:stretch>
        </p:blipFill>
        <p:spPr bwMode="auto">
          <a:xfrm>
            <a:off x="7230108" y="764704"/>
            <a:ext cx="1662372" cy="2160240"/>
          </a:xfrm>
          <a:prstGeom prst="rect">
            <a:avLst/>
          </a:prstGeom>
          <a:ln>
            <a:noFill/>
          </a:ln>
          <a:effectLst>
            <a:outerShdw blurRad="292100" dist="139700" dir="2700000" algn="tl" rotWithShape="0">
              <a:srgbClr val="333333">
                <a:alpha val="65000"/>
              </a:srgbClr>
            </a:outerShdw>
          </a:effectLst>
        </p:spPr>
      </p:pic>
      <p:sp>
        <p:nvSpPr>
          <p:cNvPr id="17"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P1.5– </a:t>
            </a:r>
            <a:r>
              <a:rPr lang="en-GB" sz="2800" dirty="0"/>
              <a:t>Principles of Web Animation - Principles </a:t>
            </a:r>
            <a:r>
              <a:rPr lang="en-GB" sz="2800" dirty="0" smtClean="0"/>
              <a:t>– Tweening</a:t>
            </a:r>
            <a:endParaRPr lang="en-GB" sz="2800" dirty="0"/>
          </a:p>
        </p:txBody>
      </p:sp>
    </p:spTree>
    <p:extLst>
      <p:ext uri="{BB962C8B-B14F-4D97-AF65-F5344CB8AC3E}">
        <p14:creationId xmlns:p14="http://schemas.microsoft.com/office/powerpoint/2010/main" val="741343424"/>
      </p:ext>
    </p:extLst>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5760640" cy="5760640"/>
          </a:xfrm>
        </p:spPr>
        <p:txBody>
          <a:bodyPr>
            <a:normAutofit fontScale="92500" lnSpcReduction="10000"/>
          </a:bodyPr>
          <a:lstStyle/>
          <a:p>
            <a:pPr marL="177800" indent="-177800"/>
            <a:r>
              <a:rPr lang="en-GB" sz="1800" b="1" dirty="0" smtClean="0">
                <a:latin typeface="Calibri" pitchFamily="34" charset="0"/>
                <a:cs typeface="Calibri" pitchFamily="34" charset="0"/>
              </a:rPr>
              <a:t>Morphing - </a:t>
            </a:r>
            <a:r>
              <a:rPr lang="en-GB" sz="1800" dirty="0" smtClean="0">
                <a:latin typeface="Calibri" pitchFamily="34" charset="0"/>
                <a:cs typeface="Calibri" pitchFamily="34" charset="0"/>
              </a:rPr>
              <a:t>This is a special effect that changes one image into another through a seamless transition, depending on the </a:t>
            </a:r>
            <a:r>
              <a:rPr lang="en-GB" sz="1800" dirty="0">
                <a:latin typeface="Calibri" pitchFamily="34" charset="0"/>
                <a:cs typeface="Calibri" pitchFamily="34" charset="0"/>
              </a:rPr>
              <a:t>n</a:t>
            </a:r>
            <a:r>
              <a:rPr lang="en-GB" sz="1800" dirty="0" smtClean="0">
                <a:latin typeface="Calibri" pitchFamily="34" charset="0"/>
                <a:cs typeface="Calibri" pitchFamily="34" charset="0"/>
              </a:rPr>
              <a:t>umber of frames introduced between the morph.</a:t>
            </a:r>
          </a:p>
          <a:p>
            <a:pPr marL="177800" indent="-177800"/>
            <a:r>
              <a:rPr lang="en-GB" sz="1800" dirty="0" smtClean="0">
                <a:latin typeface="Calibri" pitchFamily="34" charset="0"/>
                <a:cs typeface="Calibri" pitchFamily="34" charset="0"/>
              </a:rPr>
              <a:t>Most often it is used to give a picture of one person turning into another through technological means or as part of a fantasy or surreal sequence.</a:t>
            </a:r>
          </a:p>
          <a:p>
            <a:pPr marL="177800" indent="-177800"/>
            <a:r>
              <a:rPr lang="en-GB" sz="1800" b="1" dirty="0" smtClean="0">
                <a:latin typeface="Calibri" pitchFamily="34" charset="0"/>
                <a:cs typeface="Calibri" pitchFamily="34" charset="0"/>
              </a:rPr>
              <a:t>Vector Morphing </a:t>
            </a:r>
            <a:r>
              <a:rPr lang="en-GB" sz="1800" dirty="0" smtClean="0">
                <a:latin typeface="Calibri" pitchFamily="34" charset="0"/>
                <a:cs typeface="Calibri" pitchFamily="34" charset="0"/>
              </a:rPr>
              <a:t>– This is a smoother form of transition as again it is a mathematical calculation, each frame of the morph is a new formula that calculates the new shape, something computers can easily and quickly do. The user set the start position and shape, end position and shape and the number of frames to get to that point. This can include shape, colour, form, edge and effect, all formulas.</a:t>
            </a:r>
          </a:p>
          <a:p>
            <a:pPr marL="177800" indent="-177800"/>
            <a:r>
              <a:rPr lang="en-GB" sz="1800" b="1" dirty="0" smtClean="0">
                <a:latin typeface="Calibri" pitchFamily="34" charset="0"/>
                <a:cs typeface="Calibri" pitchFamily="34" charset="0"/>
              </a:rPr>
              <a:t>Raster Morphing </a:t>
            </a:r>
            <a:r>
              <a:rPr lang="en-GB" sz="1800" dirty="0" smtClean="0">
                <a:latin typeface="Calibri" pitchFamily="34" charset="0"/>
                <a:cs typeface="Calibri" pitchFamily="34" charset="0"/>
              </a:rPr>
              <a:t>– This is buggier, the quality of the graphic should be the same otherwise there are extra calculations that need to be made. It also helps of the size of the character or object is relatively the same otherwise there is a background pinch as the object morphs. And again, the higher the frame rate, the smoother the transition. Films like Wolf, Terminator 2 and 3, Snow White and the huntress, Twilight etc. all use Morphing to generate an effect, usually using green screen to remove the background pinch.</a:t>
            </a:r>
          </a:p>
        </p:txBody>
      </p:sp>
      <p:pic>
        <p:nvPicPr>
          <p:cNvPr id="3074" name="Picture 2" descr="http://upload.wikimedia.org/wikipedia/commons/thumb/1/1b/Bush-Arnie-morph.jpg/300px-Bush-Arnie-morph.jpg">
            <a:hlinkClick r:id="rId4"/>
          </p:cNvPr>
          <p:cNvPicPr>
            <a:picLocks noChangeAspect="1" noChangeArrowheads="1"/>
          </p:cNvPicPr>
          <p:nvPr/>
        </p:nvPicPr>
        <p:blipFill>
          <a:blip r:embed="rId5" cstate="print"/>
          <a:srcRect/>
          <a:stretch>
            <a:fillRect/>
          </a:stretch>
        </p:blipFill>
        <p:spPr bwMode="auto">
          <a:xfrm>
            <a:off x="6156176" y="872716"/>
            <a:ext cx="2808312" cy="1404156"/>
          </a:xfrm>
          <a:prstGeom prst="rect">
            <a:avLst/>
          </a:prstGeom>
          <a:noFill/>
        </p:spPr>
      </p:pic>
      <p:pic>
        <p:nvPicPr>
          <p:cNvPr id="7" name="T3 Morph.wmv">
            <a:hlinkClick r:id="" action="ppaction://media"/>
          </p:cNvPr>
          <p:cNvPicPr>
            <a:picLocks noRot="1" noChangeAspect="1"/>
          </p:cNvPicPr>
          <p:nvPr>
            <a:videoFile r:link="rId1"/>
          </p:nvPr>
        </p:nvPicPr>
        <p:blipFill>
          <a:blip r:embed="rId6" cstate="print"/>
          <a:stretch>
            <a:fillRect/>
          </a:stretch>
        </p:blipFill>
        <p:spPr>
          <a:xfrm>
            <a:off x="6156176" y="2492896"/>
            <a:ext cx="2808312" cy="2106234"/>
          </a:xfrm>
          <a:prstGeom prst="rect">
            <a:avLst/>
          </a:prstGeom>
        </p:spPr>
      </p:pic>
      <p:sp>
        <p:nvSpPr>
          <p:cNvPr id="18"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800" dirty="0" smtClean="0"/>
              <a:t>P1.5– </a:t>
            </a:r>
            <a:r>
              <a:rPr lang="en-GB" sz="2800" dirty="0"/>
              <a:t>Principles of Web Animation - Principles </a:t>
            </a:r>
            <a:r>
              <a:rPr lang="en-GB" sz="2800" dirty="0" smtClean="0"/>
              <a:t>– Morphing</a:t>
            </a:r>
            <a:endParaRPr lang="en-GB" sz="2800" dirty="0"/>
          </a:p>
        </p:txBody>
      </p:sp>
    </p:spTree>
    <p:extLst>
      <p:ext uri="{BB962C8B-B14F-4D97-AF65-F5344CB8AC3E}">
        <p14:creationId xmlns:p14="http://schemas.microsoft.com/office/powerpoint/2010/main" val="324424243"/>
      </p:ext>
    </p:extLst>
  </p:cSld>
  <p:clrMapOvr>
    <a:masterClrMapping/>
  </p:clrMapOvr>
  <p:transition/>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p:cTn id="7" fill="hold" display="0">
                  <p:stCondLst>
                    <p:cond delay="indefinite"/>
                  </p:stCondLst>
                  <p:endCondLst>
                    <p:cond evt="onNext" delay="0">
                      <p:tgtEl>
                        <p:sldTgt/>
                      </p:tgtEl>
                    </p:cond>
                    <p:cond evt="onPrev" delay="0">
                      <p:tgtEl>
                        <p:sldTgt/>
                      </p:tgtEl>
                    </p:cond>
                  </p:endCondLst>
                </p:cTn>
                <p:tgtEl>
                  <p:spTgt spid="7"/>
                </p:tgtEl>
              </p:cMediaNode>
            </p:video>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692696"/>
            <a:ext cx="6264696" cy="5172315"/>
          </a:xfrm>
        </p:spPr>
        <p:txBody>
          <a:bodyPr>
            <a:normAutofit fontScale="85000" lnSpcReduction="10000"/>
          </a:bodyPr>
          <a:lstStyle/>
          <a:p>
            <a:pPr marL="255588" indent="-255588"/>
            <a:r>
              <a:rPr lang="en-GB" sz="1800" b="1" dirty="0" smtClean="0">
                <a:latin typeface="Calibri" pitchFamily="34" charset="0"/>
                <a:cs typeface="Calibri" pitchFamily="34" charset="0"/>
              </a:rPr>
              <a:t>Onion Skinning </a:t>
            </a:r>
            <a:r>
              <a:rPr lang="en-GB" sz="1800" dirty="0" smtClean="0">
                <a:latin typeface="Calibri" pitchFamily="34" charset="0"/>
                <a:cs typeface="Calibri" pitchFamily="34" charset="0"/>
              </a:rPr>
              <a:t>- This is a technique used for 2D computer graphics, where several frames can be seen at once and allow the animator to base the next frame of animation on the location of the objects on the previous frame. Most animation programs have an option for this. </a:t>
            </a:r>
          </a:p>
          <a:p>
            <a:pPr marL="255588" indent="-255588"/>
            <a:r>
              <a:rPr lang="en-GB" sz="1800" dirty="0" smtClean="0">
                <a:latin typeface="Calibri" pitchFamily="34" charset="0"/>
                <a:cs typeface="Calibri" pitchFamily="34" charset="0"/>
              </a:rPr>
              <a:t>In Onion skinning, all the layers are translucent and projecting them on top of each other, forming a faded version of themselves. Using this, the animator can either create the next location by moving individual parts of the animation or deviate from the path to.</a:t>
            </a:r>
          </a:p>
          <a:p>
            <a:pPr marL="255588" indent="-255588"/>
            <a:r>
              <a:rPr lang="en-GB" sz="1800" dirty="0" smtClean="0">
                <a:latin typeface="Calibri" pitchFamily="34" charset="0"/>
                <a:cs typeface="Calibri" pitchFamily="34" charset="0"/>
              </a:rPr>
              <a:t>Programs like Fireworks can set the number of layers before and after, when combined with Tweening, the following layers will automatically readjust their movements through the next set of frames to create a smoother transition.</a:t>
            </a:r>
          </a:p>
          <a:p>
            <a:pPr marL="255588" indent="-255588"/>
            <a:r>
              <a:rPr lang="en-GB" sz="1800" dirty="0" smtClean="0">
                <a:latin typeface="Calibri" pitchFamily="34" charset="0"/>
                <a:cs typeface="Calibri" pitchFamily="34" charset="0"/>
              </a:rPr>
              <a:t>The precursor to Onion skinning was acetate where the previous drawings would be placed in a stack so the artist could see where the previous movements were. With films like Snow white, this involved 1.1m sheets of acetate for the animation including dual movements, where more than one object is animated on the screen at a time.</a:t>
            </a:r>
          </a:p>
          <a:p>
            <a:pPr marL="0" indent="0">
              <a:buNone/>
            </a:pPr>
            <a:r>
              <a:rPr lang="en-GB" sz="1800" b="1" dirty="0" smtClean="0">
                <a:latin typeface="Calibri" pitchFamily="34" charset="0"/>
                <a:cs typeface="Calibri" pitchFamily="34" charset="0"/>
              </a:rPr>
              <a:t>P1.5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08</a:t>
            </a:r>
            <a:r>
              <a:rPr lang="en-GB" sz="1800" dirty="0" smtClean="0">
                <a:latin typeface="Calibri" pitchFamily="34" charset="0"/>
                <a:cs typeface="Calibri" pitchFamily="34" charset="0"/>
              </a:rPr>
              <a:t> </a:t>
            </a:r>
            <a:r>
              <a:rPr lang="en-GB" sz="1800" dirty="0">
                <a:latin typeface="Calibri" pitchFamily="34" charset="0"/>
                <a:cs typeface="Calibri" pitchFamily="34" charset="0"/>
              </a:rPr>
              <a:t>– Define </a:t>
            </a:r>
            <a:r>
              <a:rPr lang="en-GB" sz="1800" dirty="0" smtClean="0">
                <a:latin typeface="Calibri" pitchFamily="34" charset="0"/>
                <a:cs typeface="Calibri" pitchFamily="34" charset="0"/>
              </a:rPr>
              <a:t>the principles </a:t>
            </a:r>
            <a:r>
              <a:rPr lang="en-GB" sz="1800" b="1" dirty="0" smtClean="0">
                <a:latin typeface="Calibri" pitchFamily="34" charset="0"/>
                <a:cs typeface="Calibri" pitchFamily="34" charset="0"/>
              </a:rPr>
              <a:t>Morphing, Tweening </a:t>
            </a:r>
            <a:r>
              <a:rPr lang="en-GB" sz="1800" dirty="0" smtClean="0">
                <a:latin typeface="Calibri" pitchFamily="34" charset="0"/>
                <a:cs typeface="Calibri" pitchFamily="34" charset="0"/>
              </a:rPr>
              <a:t>and </a:t>
            </a:r>
            <a:r>
              <a:rPr lang="en-GB" sz="1800" b="1" dirty="0" smtClean="0">
                <a:latin typeface="Calibri" pitchFamily="34" charset="0"/>
                <a:cs typeface="Calibri" pitchFamily="34" charset="0"/>
              </a:rPr>
              <a:t>Onion Skinning</a:t>
            </a:r>
            <a:r>
              <a:rPr lang="en-GB" sz="1800" dirty="0" smtClean="0">
                <a:latin typeface="Calibri" pitchFamily="34" charset="0"/>
                <a:cs typeface="Calibri" pitchFamily="34" charset="0"/>
              </a:rPr>
              <a:t> in terms of animations and the technical processes involved, with examples.</a:t>
            </a:r>
          </a:p>
          <a:p>
            <a:pPr marL="0" indent="0">
              <a:buNone/>
            </a:pPr>
            <a:r>
              <a:rPr lang="en-GB" sz="1800" b="1" dirty="0" smtClean="0">
                <a:latin typeface="Calibri" pitchFamily="34" charset="0"/>
                <a:cs typeface="Calibri" pitchFamily="34" charset="0"/>
              </a:rPr>
              <a:t>M1.3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09 </a:t>
            </a:r>
            <a:r>
              <a:rPr lang="en-GB" sz="1800" b="1" dirty="0">
                <a:latin typeface="Calibri" pitchFamily="34" charset="0"/>
                <a:cs typeface="Calibri" pitchFamily="34" charset="0"/>
              </a:rPr>
              <a:t>- </a:t>
            </a:r>
            <a:r>
              <a:rPr lang="en-GB" sz="1800" dirty="0">
                <a:latin typeface="Calibri" pitchFamily="34" charset="0"/>
                <a:cs typeface="Calibri" pitchFamily="34" charset="0"/>
              </a:rPr>
              <a:t>Highlight the most appropriate </a:t>
            </a:r>
            <a:r>
              <a:rPr lang="en-GB" sz="1800" dirty="0" smtClean="0">
                <a:latin typeface="Calibri" pitchFamily="34" charset="0"/>
                <a:cs typeface="Calibri" pitchFamily="34" charset="0"/>
              </a:rPr>
              <a:t>animation technique </a:t>
            </a:r>
            <a:r>
              <a:rPr lang="en-GB" sz="1800" dirty="0">
                <a:latin typeface="Calibri" pitchFamily="34" charset="0"/>
                <a:cs typeface="Calibri" pitchFamily="34" charset="0"/>
              </a:rPr>
              <a:t>depending on type of animation that is being produced, justifying your choices for the </a:t>
            </a:r>
            <a:r>
              <a:rPr lang="en-GB" sz="1800" dirty="0" smtClean="0">
                <a:latin typeface="Calibri" pitchFamily="34" charset="0"/>
                <a:cs typeface="Calibri" pitchFamily="34" charset="0"/>
              </a:rPr>
              <a:t>animated graphic.</a:t>
            </a:r>
            <a:endParaRPr lang="en-GB" sz="1800" dirty="0">
              <a:latin typeface="Calibri" pitchFamily="34" charset="0"/>
              <a:cs typeface="Calibri" pitchFamily="34" charset="0"/>
            </a:endParaRPr>
          </a:p>
          <a:p>
            <a:pPr marL="0" indent="0">
              <a:buNone/>
            </a:pPr>
            <a:endParaRPr lang="en-GB" sz="1800" dirty="0">
              <a:latin typeface="Calibri" pitchFamily="34" charset="0"/>
              <a:cs typeface="Calibri" pitchFamily="34" charset="0"/>
            </a:endParaRPr>
          </a:p>
          <a:p>
            <a:pPr marL="0" indent="0">
              <a:buNone/>
            </a:pPr>
            <a:endParaRPr lang="en-GB" sz="1800" dirty="0" smtClean="0">
              <a:latin typeface="Calibri" pitchFamily="34" charset="0"/>
              <a:cs typeface="Calibri" pitchFamily="34" charset="0"/>
            </a:endParaRPr>
          </a:p>
        </p:txBody>
      </p:sp>
      <p:pic>
        <p:nvPicPr>
          <p:cNvPr id="5122" name="Picture 2" descr="Flash Tip: Onion-Skinning Animation"/>
          <p:cNvPicPr>
            <a:picLocks noChangeAspect="1" noChangeArrowheads="1"/>
          </p:cNvPicPr>
          <p:nvPr/>
        </p:nvPicPr>
        <p:blipFill>
          <a:blip r:embed="rId3" cstate="print"/>
          <a:srcRect/>
          <a:stretch>
            <a:fillRect/>
          </a:stretch>
        </p:blipFill>
        <p:spPr bwMode="auto">
          <a:xfrm>
            <a:off x="6657585" y="3212976"/>
            <a:ext cx="2198890" cy="1044473"/>
          </a:xfrm>
          <a:prstGeom prst="rect">
            <a:avLst/>
          </a:prstGeom>
          <a:ln>
            <a:noFill/>
          </a:ln>
          <a:effectLst>
            <a:outerShdw blurRad="292100" dist="139700" dir="2700000" algn="tl" rotWithShape="0">
              <a:srgbClr val="333333">
                <a:alpha val="65000"/>
              </a:srgbClr>
            </a:outerShdw>
          </a:effectLst>
        </p:spPr>
      </p:pic>
      <p:pic>
        <p:nvPicPr>
          <p:cNvPr id="5124" name="Picture 4" descr="http://t0.gstatic.com/images?q=tbn:ANd9GcQVlKpdt1wGyTJhYE8BfobweXrUB03ae1cFoB0S2qlwqC54mh5yEA"/>
          <p:cNvPicPr>
            <a:picLocks noChangeAspect="1" noChangeArrowheads="1"/>
          </p:cNvPicPr>
          <p:nvPr/>
        </p:nvPicPr>
        <p:blipFill>
          <a:blip r:embed="rId4" cstate="print"/>
          <a:srcRect/>
          <a:stretch>
            <a:fillRect/>
          </a:stretch>
        </p:blipFill>
        <p:spPr bwMode="auto">
          <a:xfrm>
            <a:off x="6657586" y="771878"/>
            <a:ext cx="2198890" cy="1941281"/>
          </a:xfrm>
          <a:prstGeom prst="rect">
            <a:avLst/>
          </a:prstGeom>
          <a:ln>
            <a:noFill/>
          </a:ln>
          <a:effectLst>
            <a:outerShdw blurRad="292100" dist="139700" dir="2700000" algn="tl" rotWithShape="0">
              <a:srgbClr val="333333">
                <a:alpha val="65000"/>
              </a:srgbClr>
            </a:outerShdw>
          </a:effectLst>
        </p:spPr>
      </p:pic>
      <p:pic>
        <p:nvPicPr>
          <p:cNvPr id="5126" name="Picture 6" descr="http://t3.gstatic.com/images?q=tbn:ANd9GcR-3qSESndDFN1RJlAM53jmQ3K7Q2bfjfcgcTElWjP_FapqrpJaUQ"/>
          <p:cNvPicPr>
            <a:picLocks noChangeAspect="1" noChangeArrowheads="1"/>
          </p:cNvPicPr>
          <p:nvPr/>
        </p:nvPicPr>
        <p:blipFill>
          <a:blip r:embed="rId5" cstate="print"/>
          <a:srcRect/>
          <a:stretch>
            <a:fillRect/>
          </a:stretch>
        </p:blipFill>
        <p:spPr bwMode="auto">
          <a:xfrm>
            <a:off x="6657586" y="4725144"/>
            <a:ext cx="2198890" cy="1139867"/>
          </a:xfrm>
          <a:prstGeom prst="rect">
            <a:avLst/>
          </a:prstGeom>
          <a:ln>
            <a:noFill/>
          </a:ln>
          <a:effectLst>
            <a:outerShdw blurRad="292100" dist="139700" dir="2700000" algn="tl" rotWithShape="0">
              <a:srgbClr val="333333">
                <a:alpha val="65000"/>
              </a:srgbClr>
            </a:outerShdw>
          </a:effectLst>
        </p:spPr>
      </p:pic>
      <p:sp>
        <p:nvSpPr>
          <p:cNvPr id="20" name="Title 1"/>
          <p:cNvSpPr txBox="1">
            <a:spLocks/>
          </p:cNvSpPr>
          <p:nvPr/>
        </p:nvSpPr>
        <p:spPr>
          <a:xfrm>
            <a:off x="107504" y="116632"/>
            <a:ext cx="8964488" cy="452568"/>
          </a:xfrm>
          <a:prstGeom prst="rect">
            <a:avLst/>
          </a:prstGeom>
        </p:spPr>
        <p:txBody>
          <a:bodyPr vert="horz" rtlCol="0" anchor="ctr">
            <a:noAutofit/>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sz="2600" dirty="0" smtClean="0"/>
              <a:t>P1.5– </a:t>
            </a:r>
            <a:r>
              <a:rPr lang="en-GB" sz="2600" dirty="0"/>
              <a:t>Principles of Web Animation - Principles </a:t>
            </a:r>
            <a:r>
              <a:rPr lang="en-GB" sz="2600" dirty="0" smtClean="0"/>
              <a:t>– Onion Skinning</a:t>
            </a:r>
            <a:endParaRPr lang="en-GB" sz="2600" dirty="0"/>
          </a:p>
        </p:txBody>
      </p:sp>
      <p:graphicFrame>
        <p:nvGraphicFramePr>
          <p:cNvPr id="7" name="Table 6"/>
          <p:cNvGraphicFramePr>
            <a:graphicFrameLocks noGrp="1"/>
          </p:cNvGraphicFramePr>
          <p:nvPr>
            <p:extLst>
              <p:ext uri="{D42A27DB-BD31-4B8C-83A1-F6EECF244321}">
                <p14:modId xmlns:p14="http://schemas.microsoft.com/office/powerpoint/2010/main" val="1688102488"/>
              </p:ext>
            </p:extLst>
          </p:nvPr>
        </p:nvGraphicFramePr>
        <p:xfrm>
          <a:off x="539552" y="5949280"/>
          <a:ext cx="6096000" cy="370840"/>
        </p:xfrm>
        <a:graphic>
          <a:graphicData uri="http://schemas.openxmlformats.org/drawingml/2006/table">
            <a:tbl>
              <a:tblPr firstRow="1" bandRow="1">
                <a:tableStyleId>{5C22544A-7EE6-4342-B048-85BDC9FD1C3A}</a:tableStyleId>
              </a:tblPr>
              <a:tblGrid>
                <a:gridCol w="2032000"/>
                <a:gridCol w="2032000"/>
                <a:gridCol w="2032000"/>
              </a:tblGrid>
              <a:tr h="370840">
                <a:tc>
                  <a:txBody>
                    <a:bodyPr/>
                    <a:lstStyle/>
                    <a:p>
                      <a:pPr algn="ctr"/>
                      <a:r>
                        <a:rPr lang="en-GB" dirty="0" smtClean="0"/>
                        <a:t>Tweening</a:t>
                      </a:r>
                      <a:endParaRPr lang="en-GB" dirty="0"/>
                    </a:p>
                  </a:txBody>
                  <a:tcPr/>
                </a:tc>
                <a:tc>
                  <a:txBody>
                    <a:bodyPr/>
                    <a:lstStyle/>
                    <a:p>
                      <a:pPr algn="ctr"/>
                      <a:r>
                        <a:rPr lang="en-GB" dirty="0" smtClean="0"/>
                        <a:t>Morphing</a:t>
                      </a:r>
                      <a:endParaRPr lang="en-GB" dirty="0"/>
                    </a:p>
                  </a:txBody>
                  <a:tcPr/>
                </a:tc>
                <a:tc>
                  <a:txBody>
                    <a:bodyPr/>
                    <a:lstStyle/>
                    <a:p>
                      <a:pPr algn="ctr"/>
                      <a:r>
                        <a:rPr lang="en-GB" dirty="0" smtClean="0"/>
                        <a:t>Onion Skinning</a:t>
                      </a:r>
                      <a:endParaRPr lang="en-GB" dirty="0"/>
                    </a:p>
                  </a:txBody>
                  <a:tcPr/>
                </a:tc>
              </a:tr>
            </a:tbl>
          </a:graphicData>
        </a:graphic>
      </p:graphicFrame>
    </p:spTree>
    <p:extLst>
      <p:ext uri="{BB962C8B-B14F-4D97-AF65-F5344CB8AC3E}">
        <p14:creationId xmlns:p14="http://schemas.microsoft.com/office/powerpoint/2010/main" val="3596095788"/>
      </p:ext>
    </p:extLst>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400" dirty="0" smtClean="0"/>
              <a:t>P1.6 – Considerations of Web Animation - Interaction </a:t>
            </a:r>
            <a:endParaRPr lang="en-GB" sz="2400" dirty="0"/>
          </a:p>
        </p:txBody>
      </p:sp>
      <p:sp>
        <p:nvSpPr>
          <p:cNvPr id="6" name="Content Placeholder 5"/>
          <p:cNvSpPr>
            <a:spLocks noGrp="1"/>
          </p:cNvSpPr>
          <p:nvPr>
            <p:ph idx="1"/>
          </p:nvPr>
        </p:nvSpPr>
        <p:spPr>
          <a:xfrm>
            <a:off x="179512" y="692696"/>
            <a:ext cx="7128792" cy="5616624"/>
          </a:xfrm>
        </p:spPr>
        <p:txBody>
          <a:bodyPr>
            <a:noAutofit/>
          </a:bodyPr>
          <a:lstStyle/>
          <a:p>
            <a:pPr marL="269875" indent="-255588"/>
            <a:r>
              <a:rPr lang="en-GB" sz="1570" dirty="0" smtClean="0">
                <a:latin typeface="Calibri" pitchFamily="34" charset="0"/>
                <a:cs typeface="Calibri" pitchFamily="34" charset="0"/>
              </a:rPr>
              <a:t>In the creation of any web animation there are considerations that the user needs to take into account, size, download times, how much interaction the user should have, the file type, the age limit and the dominance of the graphic. For instance a web banner should not take up more than the top third of the page and should not scroll left and right or it should fill the page, there should be no in-betweens.</a:t>
            </a:r>
          </a:p>
          <a:p>
            <a:pPr marL="269875" indent="-255588"/>
            <a:r>
              <a:rPr lang="en-GB" sz="1570" b="1" dirty="0" smtClean="0">
                <a:latin typeface="Calibri" pitchFamily="34" charset="0"/>
                <a:cs typeface="Calibri" pitchFamily="34" charset="0"/>
              </a:rPr>
              <a:t>Interaction </a:t>
            </a:r>
            <a:r>
              <a:rPr lang="en-GB" sz="1570" b="1" dirty="0">
                <a:latin typeface="Calibri" pitchFamily="34" charset="0"/>
                <a:cs typeface="Calibri" pitchFamily="34" charset="0"/>
              </a:rPr>
              <a:t>(e.g. extent and format) </a:t>
            </a:r>
            <a:r>
              <a:rPr lang="en-GB" sz="1570" dirty="0" smtClean="0">
                <a:latin typeface="Calibri" pitchFamily="34" charset="0"/>
                <a:cs typeface="Calibri" pitchFamily="34" charset="0"/>
              </a:rPr>
              <a:t>– This is a decision the designer makes and the seriousness of the website will be based on this:</a:t>
            </a:r>
          </a:p>
          <a:p>
            <a:pPr marL="269875" indent="-255588"/>
            <a:r>
              <a:rPr lang="en-GB" sz="1570" b="1" dirty="0" smtClean="0">
                <a:latin typeface="Calibri" pitchFamily="34" charset="0"/>
                <a:cs typeface="Calibri" pitchFamily="34" charset="0"/>
              </a:rPr>
              <a:t>Extent</a:t>
            </a:r>
            <a:r>
              <a:rPr lang="en-GB" sz="1570" dirty="0" smtClean="0">
                <a:latin typeface="Calibri" pitchFamily="34" charset="0"/>
                <a:cs typeface="Calibri" pitchFamily="34" charset="0"/>
              </a:rPr>
              <a:t> – how much interaction you want the user to have, will it be the dominant thing on the page, will it have links, will it act as a second navigation bar, or will it just have arrows or move about as the page loads. You should expect some interaction with a web banner, even if it is just a rollover or hotspots, but for other content like a moving logo there should be no interaction.</a:t>
            </a:r>
          </a:p>
          <a:p>
            <a:pPr marL="269875" indent="-255588"/>
            <a:r>
              <a:rPr lang="en-GB" sz="1570" b="1" dirty="0" smtClean="0">
                <a:latin typeface="Calibri" pitchFamily="34" charset="0"/>
                <a:cs typeface="Calibri" pitchFamily="34" charset="0"/>
              </a:rPr>
              <a:t>Format </a:t>
            </a:r>
            <a:r>
              <a:rPr lang="en-GB" sz="1570" dirty="0" smtClean="0">
                <a:latin typeface="Calibri" pitchFamily="34" charset="0"/>
                <a:cs typeface="Calibri" pitchFamily="34" charset="0"/>
              </a:rPr>
              <a:t>– if it is a static graphic like a gif then it will imbed on any site, it is it a Flash graphic then it will work on Computer browsers but may not work on mobile devices. If it is interactive then it will need to be Flash or Silverlight unless it is pure Javascript controlled. These are just a few of the format choices, there is also size, shape, hyperlinked, colour depth and resolution to consider.</a:t>
            </a:r>
          </a:p>
          <a:p>
            <a:pPr marL="14287" indent="0">
              <a:buNone/>
            </a:pPr>
            <a:r>
              <a:rPr lang="en-GB" sz="1570" b="1" dirty="0" smtClean="0">
                <a:latin typeface="Calibri" pitchFamily="34" charset="0"/>
                <a:cs typeface="Calibri" pitchFamily="34" charset="0"/>
              </a:rPr>
              <a:t>P1.6 </a:t>
            </a:r>
            <a:r>
              <a:rPr lang="en-GB" sz="1570" b="1" dirty="0">
                <a:latin typeface="Calibri" pitchFamily="34" charset="0"/>
                <a:cs typeface="Calibri" pitchFamily="34" charset="0"/>
              </a:rPr>
              <a:t>– Task </a:t>
            </a:r>
            <a:r>
              <a:rPr lang="en-GB" sz="1570" b="1" dirty="0" smtClean="0">
                <a:latin typeface="Calibri" pitchFamily="34" charset="0"/>
                <a:cs typeface="Calibri" pitchFamily="34" charset="0"/>
              </a:rPr>
              <a:t>10</a:t>
            </a:r>
            <a:r>
              <a:rPr lang="en-GB" sz="1570" dirty="0" smtClean="0">
                <a:latin typeface="Calibri" pitchFamily="34" charset="0"/>
                <a:cs typeface="Calibri" pitchFamily="34" charset="0"/>
              </a:rPr>
              <a:t> </a:t>
            </a:r>
            <a:r>
              <a:rPr lang="en-GB" sz="1570" dirty="0">
                <a:latin typeface="Calibri" pitchFamily="34" charset="0"/>
                <a:cs typeface="Calibri" pitchFamily="34" charset="0"/>
              </a:rPr>
              <a:t>– </a:t>
            </a:r>
            <a:r>
              <a:rPr lang="en-GB" sz="1570" dirty="0" smtClean="0">
                <a:latin typeface="Calibri" pitchFamily="34" charset="0"/>
                <a:cs typeface="Calibri" pitchFamily="34" charset="0"/>
              </a:rPr>
              <a:t>Outline the </a:t>
            </a:r>
            <a:r>
              <a:rPr lang="en-GB" sz="1570" b="1" dirty="0" smtClean="0">
                <a:latin typeface="Calibri" pitchFamily="34" charset="0"/>
                <a:cs typeface="Calibri" pitchFamily="34" charset="0"/>
              </a:rPr>
              <a:t>Extent</a:t>
            </a:r>
            <a:r>
              <a:rPr lang="en-GB" sz="1570" dirty="0" smtClean="0">
                <a:latin typeface="Calibri" pitchFamily="34" charset="0"/>
                <a:cs typeface="Calibri" pitchFamily="34" charset="0"/>
              </a:rPr>
              <a:t> and </a:t>
            </a:r>
            <a:r>
              <a:rPr lang="en-GB" sz="1570" b="1" dirty="0" smtClean="0">
                <a:latin typeface="Calibri" pitchFamily="34" charset="0"/>
                <a:cs typeface="Calibri" pitchFamily="34" charset="0"/>
              </a:rPr>
              <a:t>Format</a:t>
            </a:r>
            <a:r>
              <a:rPr lang="en-GB" sz="1570" dirty="0" smtClean="0">
                <a:latin typeface="Calibri" pitchFamily="34" charset="0"/>
                <a:cs typeface="Calibri" pitchFamily="34" charset="0"/>
              </a:rPr>
              <a:t> Interaction considerations in </a:t>
            </a:r>
            <a:r>
              <a:rPr lang="en-GB" sz="1570" dirty="0">
                <a:latin typeface="Calibri" pitchFamily="34" charset="0"/>
                <a:cs typeface="Calibri" pitchFamily="34" charset="0"/>
              </a:rPr>
              <a:t>terms of animations and the technical processes involved, with examples</a:t>
            </a:r>
            <a:r>
              <a:rPr lang="en-GB" sz="1570" dirty="0" smtClean="0">
                <a:latin typeface="Calibri" pitchFamily="34" charset="0"/>
                <a:cs typeface="Calibri" pitchFamily="34" charset="0"/>
              </a:rPr>
              <a:t>.</a:t>
            </a:r>
          </a:p>
          <a:p>
            <a:pPr marL="14287" indent="0">
              <a:buNone/>
            </a:pPr>
            <a:r>
              <a:rPr lang="en-GB" sz="1570" b="1" dirty="0" smtClean="0">
                <a:latin typeface="Calibri" pitchFamily="34" charset="0"/>
                <a:cs typeface="Calibri" pitchFamily="34" charset="0"/>
              </a:rPr>
              <a:t>M1.4 </a:t>
            </a:r>
            <a:r>
              <a:rPr lang="en-GB" sz="1570" b="1" dirty="0">
                <a:latin typeface="Calibri" pitchFamily="34" charset="0"/>
                <a:cs typeface="Calibri" pitchFamily="34" charset="0"/>
              </a:rPr>
              <a:t>– Task </a:t>
            </a:r>
            <a:r>
              <a:rPr lang="en-GB" sz="1570" b="1" dirty="0" smtClean="0">
                <a:latin typeface="Calibri" pitchFamily="34" charset="0"/>
                <a:cs typeface="Calibri" pitchFamily="34" charset="0"/>
              </a:rPr>
              <a:t>11 </a:t>
            </a:r>
            <a:r>
              <a:rPr lang="en-GB" sz="1570" b="1" dirty="0">
                <a:latin typeface="Calibri" pitchFamily="34" charset="0"/>
                <a:cs typeface="Calibri" pitchFamily="34" charset="0"/>
              </a:rPr>
              <a:t>- </a:t>
            </a:r>
            <a:r>
              <a:rPr lang="en-GB" sz="1570" dirty="0">
                <a:latin typeface="Calibri" pitchFamily="34" charset="0"/>
                <a:cs typeface="Calibri" pitchFamily="34" charset="0"/>
              </a:rPr>
              <a:t>Highlight the </a:t>
            </a:r>
            <a:r>
              <a:rPr lang="en-GB" sz="1570" b="1" dirty="0" smtClean="0">
                <a:latin typeface="Calibri" pitchFamily="34" charset="0"/>
                <a:cs typeface="Calibri" pitchFamily="34" charset="0"/>
              </a:rPr>
              <a:t>extent</a:t>
            </a:r>
            <a:r>
              <a:rPr lang="en-GB" sz="1570" dirty="0" smtClean="0">
                <a:latin typeface="Calibri" pitchFamily="34" charset="0"/>
                <a:cs typeface="Calibri" pitchFamily="34" charset="0"/>
              </a:rPr>
              <a:t> and </a:t>
            </a:r>
            <a:r>
              <a:rPr lang="en-GB" sz="1570" b="1" dirty="0" smtClean="0">
                <a:latin typeface="Calibri" pitchFamily="34" charset="0"/>
                <a:cs typeface="Calibri" pitchFamily="34" charset="0"/>
              </a:rPr>
              <a:t>format</a:t>
            </a:r>
            <a:r>
              <a:rPr lang="en-GB" sz="1570" dirty="0" smtClean="0">
                <a:latin typeface="Calibri" pitchFamily="34" charset="0"/>
                <a:cs typeface="Calibri" pitchFamily="34" charset="0"/>
              </a:rPr>
              <a:t> of your animations </a:t>
            </a:r>
            <a:r>
              <a:rPr lang="en-GB" sz="1570" dirty="0">
                <a:latin typeface="Calibri" pitchFamily="34" charset="0"/>
                <a:cs typeface="Calibri" pitchFamily="34" charset="0"/>
              </a:rPr>
              <a:t>depending on type of animation that is being produced, justifying your choices for the </a:t>
            </a:r>
            <a:r>
              <a:rPr lang="en-GB" sz="1570" dirty="0" smtClean="0">
                <a:latin typeface="Calibri" pitchFamily="34" charset="0"/>
                <a:cs typeface="Calibri" pitchFamily="34" charset="0"/>
              </a:rPr>
              <a:t>animated graphic.</a:t>
            </a:r>
            <a:endParaRPr lang="en-GB" sz="1570" dirty="0">
              <a:latin typeface="Calibri" pitchFamily="34" charset="0"/>
              <a:cs typeface="Calibri" pitchFamily="34" charset="0"/>
            </a:endParaRPr>
          </a:p>
        </p:txBody>
      </p:sp>
    </p:spTree>
    <p:extLst>
      <p:ext uri="{BB962C8B-B14F-4D97-AF65-F5344CB8AC3E}">
        <p14:creationId xmlns:p14="http://schemas.microsoft.com/office/powerpoint/2010/main" val="39104013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600" dirty="0" smtClean="0"/>
              <a:t>P1.7 – Considerations of Web Animation - Software </a:t>
            </a:r>
            <a:endParaRPr lang="en-GB" sz="2600" dirty="0"/>
          </a:p>
        </p:txBody>
      </p:sp>
      <p:sp>
        <p:nvSpPr>
          <p:cNvPr id="6" name="Content Placeholder 5"/>
          <p:cNvSpPr>
            <a:spLocks noGrp="1"/>
          </p:cNvSpPr>
          <p:nvPr>
            <p:ph idx="1"/>
          </p:nvPr>
        </p:nvSpPr>
        <p:spPr>
          <a:xfrm>
            <a:off x="179512" y="620688"/>
            <a:ext cx="7200800" cy="5616624"/>
          </a:xfrm>
        </p:spPr>
        <p:txBody>
          <a:bodyPr>
            <a:noAutofit/>
          </a:bodyPr>
          <a:lstStyle/>
          <a:p>
            <a:pPr marL="269875" indent="-255588"/>
            <a:r>
              <a:rPr lang="en-GB" sz="1900" dirty="0" smtClean="0">
                <a:latin typeface="Calibri" pitchFamily="34" charset="0"/>
                <a:cs typeface="Calibri" pitchFamily="34" charset="0"/>
              </a:rPr>
              <a:t>A secondary consideration that could limit your production of web graphics is the software limitations and file formats at hand, called </a:t>
            </a:r>
            <a:r>
              <a:rPr lang="en-GB" sz="1900" b="1" dirty="0" smtClean="0">
                <a:latin typeface="Calibri" pitchFamily="34" charset="0"/>
                <a:cs typeface="Calibri" pitchFamily="34" charset="0"/>
              </a:rPr>
              <a:t>authoring software</a:t>
            </a:r>
            <a:r>
              <a:rPr lang="en-GB" sz="1900" dirty="0" smtClean="0">
                <a:latin typeface="Calibri" pitchFamily="34" charset="0"/>
                <a:cs typeface="Calibri" pitchFamily="34" charset="0"/>
              </a:rPr>
              <a:t>. There are a range of options, in terms of packages available to you as a student and those available commercially.</a:t>
            </a:r>
          </a:p>
          <a:p>
            <a:pPr marL="269875" indent="-255588"/>
            <a:r>
              <a:rPr lang="en-GB" sz="1900" b="1" dirty="0" smtClean="0">
                <a:latin typeface="Calibri" pitchFamily="34" charset="0"/>
                <a:cs typeface="Calibri" pitchFamily="34" charset="0"/>
              </a:rPr>
              <a:t>Animated GIF</a:t>
            </a:r>
            <a:r>
              <a:rPr lang="en-GB" sz="1900" dirty="0" smtClean="0">
                <a:latin typeface="Calibri" pitchFamily="34" charset="0"/>
                <a:cs typeface="Calibri" pitchFamily="34" charset="0"/>
              </a:rPr>
              <a:t> – There a re lots of programs, online and offline that will create or save a file as an animated gif. In doing so it will reduce the quality of the file but achieve maximum compatibility. This is the more common format for animations for the web. Packages specific for this include Fireworks and Serif Draw Plus. They work on a key frame or stop frame basis.</a:t>
            </a:r>
          </a:p>
          <a:p>
            <a:pPr marL="269875" indent="-255588"/>
            <a:r>
              <a:rPr lang="en-GB" sz="1900" b="1" dirty="0" smtClean="0">
                <a:latin typeface="Calibri" pitchFamily="34" charset="0"/>
                <a:cs typeface="Calibri" pitchFamily="34" charset="0"/>
              </a:rPr>
              <a:t>Silverlight applications </a:t>
            </a:r>
            <a:r>
              <a:rPr lang="en-GB" sz="1900" dirty="0" smtClean="0">
                <a:latin typeface="Calibri" pitchFamily="34" charset="0"/>
                <a:cs typeface="Calibri" pitchFamily="34" charset="0"/>
              </a:rPr>
              <a:t>– If it is large and interactive then it is more likely to be Silverlight. Most dynamic web animations, interactive showcases, image galleries etc. will be made with Silverlight and is specifically compatible with IE. What it does is create dynamic content in the same way Dreamweaver would make </a:t>
            </a:r>
            <a:r>
              <a:rPr lang="en-GB" sz="1900" dirty="0">
                <a:latin typeface="Calibri" pitchFamily="34" charset="0"/>
                <a:cs typeface="Calibri" pitchFamily="34" charset="0"/>
              </a:rPr>
              <a:t>a </a:t>
            </a:r>
            <a:r>
              <a:rPr lang="en-GB" sz="1900" dirty="0" smtClean="0">
                <a:latin typeface="Calibri" pitchFamily="34" charset="0"/>
                <a:cs typeface="Calibri" pitchFamily="34" charset="0"/>
              </a:rPr>
              <a:t>website</a:t>
            </a:r>
            <a:r>
              <a:rPr lang="en-GB" sz="1900" dirty="0">
                <a:latin typeface="Calibri" pitchFamily="34" charset="0"/>
                <a:cs typeface="Calibri" pitchFamily="34" charset="0"/>
              </a:rPr>
              <a:t>, </a:t>
            </a:r>
            <a:r>
              <a:rPr lang="en-GB" sz="1900" dirty="0" smtClean="0">
                <a:latin typeface="Calibri" pitchFamily="34" charset="0"/>
                <a:cs typeface="Calibri" pitchFamily="34" charset="0"/>
              </a:rPr>
              <a:t>the user selects images of vector shapes, builds up a content on screen and then use Key frame and Java to animate movements using When sequences, similar in build up to the event sequencing in Mediator.</a:t>
            </a:r>
          </a:p>
        </p:txBody>
      </p:sp>
    </p:spTree>
    <p:extLst>
      <p:ext uri="{BB962C8B-B14F-4D97-AF65-F5344CB8AC3E}">
        <p14:creationId xmlns:p14="http://schemas.microsoft.com/office/powerpoint/2010/main" val="289887616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600" dirty="0" smtClean="0"/>
              <a:t>M1.5 – Considerations of Web Animation - Software </a:t>
            </a:r>
            <a:endParaRPr lang="en-GB" sz="2600" dirty="0"/>
          </a:p>
        </p:txBody>
      </p:sp>
      <p:sp>
        <p:nvSpPr>
          <p:cNvPr id="6" name="Content Placeholder 5"/>
          <p:cNvSpPr>
            <a:spLocks noGrp="1"/>
          </p:cNvSpPr>
          <p:nvPr>
            <p:ph idx="1"/>
          </p:nvPr>
        </p:nvSpPr>
        <p:spPr>
          <a:xfrm>
            <a:off x="179512" y="764705"/>
            <a:ext cx="7272808" cy="5256583"/>
          </a:xfrm>
        </p:spPr>
        <p:txBody>
          <a:bodyPr>
            <a:noAutofit/>
          </a:bodyPr>
          <a:lstStyle/>
          <a:p>
            <a:pPr marL="269875" indent="-255588"/>
            <a:r>
              <a:rPr lang="en-GB" sz="1530" b="1" dirty="0" smtClean="0">
                <a:solidFill>
                  <a:srgbClr val="FF0000"/>
                </a:solidFill>
                <a:latin typeface="Calibri" pitchFamily="34" charset="0"/>
                <a:cs typeface="Calibri" pitchFamily="34" charset="0"/>
              </a:rPr>
              <a:t>DHML</a:t>
            </a:r>
            <a:r>
              <a:rPr lang="en-GB" sz="1530" dirty="0" smtClean="0">
                <a:solidFill>
                  <a:srgbClr val="FF0000"/>
                </a:solidFill>
                <a:latin typeface="Calibri" pitchFamily="34" charset="0"/>
                <a:cs typeface="Calibri" pitchFamily="34" charset="0"/>
              </a:rPr>
              <a:t> – Also called HTML, this is a coding extension of HTML using Active Scripting language to create dynamic activities for objects. HTML put the object on the page, tells it where to go, when to load etc. DHTML then adds in lines of complicated code to make the object more, to interact with. Examples include interactive clocks and calendars that register information, games embedded into sites, image galleries etc. A good site for examples includes </a:t>
            </a:r>
            <a:r>
              <a:rPr lang="en-GB" sz="1530" b="1" dirty="0" smtClean="0">
                <a:solidFill>
                  <a:srgbClr val="FF0000"/>
                </a:solidFill>
                <a:latin typeface="Calibri" pitchFamily="34" charset="0"/>
                <a:cs typeface="Calibri" pitchFamily="34" charset="0"/>
              </a:rPr>
              <a:t>XXXX. </a:t>
            </a:r>
            <a:r>
              <a:rPr lang="en-GB" sz="1530" dirty="0">
                <a:solidFill>
                  <a:srgbClr val="FF0000"/>
                </a:solidFill>
                <a:latin typeface="Calibri" pitchFamily="34" charset="0"/>
                <a:cs typeface="Calibri" pitchFamily="34" charset="0"/>
              </a:rPr>
              <a:t>The software to write this starts with </a:t>
            </a:r>
            <a:r>
              <a:rPr lang="en-GB" sz="1530" dirty="0" smtClean="0">
                <a:solidFill>
                  <a:srgbClr val="FF0000"/>
                </a:solidFill>
                <a:latin typeface="Calibri" pitchFamily="34" charset="0"/>
                <a:cs typeface="Calibri" pitchFamily="34" charset="0"/>
              </a:rPr>
              <a:t>Notepad.</a:t>
            </a:r>
            <a:endParaRPr lang="en-GB" sz="1530" b="1" dirty="0" smtClean="0">
              <a:solidFill>
                <a:srgbClr val="FF0000"/>
              </a:solidFill>
              <a:latin typeface="Calibri" pitchFamily="34" charset="0"/>
              <a:cs typeface="Calibri" pitchFamily="34" charset="0"/>
            </a:endParaRPr>
          </a:p>
          <a:p>
            <a:pPr marL="269875" indent="-255588"/>
            <a:r>
              <a:rPr lang="en-GB" sz="1530" b="1" dirty="0" smtClean="0">
                <a:solidFill>
                  <a:srgbClr val="FF0000"/>
                </a:solidFill>
                <a:latin typeface="Calibri" pitchFamily="34" charset="0"/>
                <a:cs typeface="Calibri" pitchFamily="34" charset="0"/>
              </a:rPr>
              <a:t>XAML</a:t>
            </a:r>
            <a:r>
              <a:rPr lang="en-GB" sz="1530" dirty="0" smtClean="0">
                <a:solidFill>
                  <a:srgbClr val="FF0000"/>
                </a:solidFill>
                <a:latin typeface="Calibri" pitchFamily="34" charset="0"/>
                <a:cs typeface="Calibri" pitchFamily="34" charset="0"/>
              </a:rPr>
              <a:t> </a:t>
            </a:r>
            <a:r>
              <a:rPr lang="en-GB" sz="1530" dirty="0" smtClean="0">
                <a:latin typeface="Calibri" pitchFamily="34" charset="0"/>
                <a:cs typeface="Calibri" pitchFamily="34" charset="0"/>
              </a:rPr>
              <a:t>- </a:t>
            </a:r>
          </a:p>
          <a:p>
            <a:pPr marL="269875" indent="-255588"/>
            <a:r>
              <a:rPr lang="en-GB" sz="1530" b="1" dirty="0" smtClean="0">
                <a:latin typeface="Calibri" pitchFamily="34" charset="0"/>
                <a:cs typeface="Calibri" pitchFamily="34" charset="0"/>
              </a:rPr>
              <a:t>Java Applets </a:t>
            </a:r>
            <a:r>
              <a:rPr lang="en-GB" sz="1530" dirty="0" smtClean="0">
                <a:latin typeface="Calibri" pitchFamily="34" charset="0"/>
                <a:cs typeface="Calibri" pitchFamily="34" charset="0"/>
              </a:rPr>
              <a:t>– A Java applet is like a piece of DHTML code but instead of adding to HTML, it is called as a separate file. The line of code in HTML says open the image, the applet then says open this code file and make the image follow the line of instruction code. The benefit of this </a:t>
            </a:r>
            <a:r>
              <a:rPr lang="en-GB" sz="1530" dirty="0">
                <a:latin typeface="Calibri" pitchFamily="34" charset="0"/>
                <a:cs typeface="Calibri" pitchFamily="34" charset="0"/>
              </a:rPr>
              <a:t>is that it can then be attached to other </a:t>
            </a:r>
            <a:r>
              <a:rPr lang="en-GB" sz="1530" dirty="0" smtClean="0">
                <a:latin typeface="Calibri" pitchFamily="34" charset="0"/>
                <a:cs typeface="Calibri" pitchFamily="34" charset="0"/>
              </a:rPr>
              <a:t>files within the same pages reducing down the sloppy code and improving the speed of the web-page. Unfortunately Java Applets need to be activated on most web browsers. The software to write this starts with Notepad but the coding is something more complicated.</a:t>
            </a:r>
            <a:r>
              <a:rPr lang="en-GB" sz="1530" dirty="0">
                <a:latin typeface="Calibri" pitchFamily="34" charset="0"/>
                <a:cs typeface="Calibri" pitchFamily="34" charset="0"/>
              </a:rPr>
              <a:t> The software to write this starts with </a:t>
            </a:r>
            <a:r>
              <a:rPr lang="en-GB" sz="1530" dirty="0" smtClean="0">
                <a:latin typeface="Calibri" pitchFamily="34" charset="0"/>
                <a:cs typeface="Calibri" pitchFamily="34" charset="0"/>
              </a:rPr>
              <a:t>Notepad.</a:t>
            </a:r>
          </a:p>
          <a:p>
            <a:pPr marL="14287" indent="0">
              <a:buNone/>
            </a:pPr>
            <a:r>
              <a:rPr lang="en-GB" sz="1530" b="1" dirty="0" smtClean="0">
                <a:latin typeface="Calibri" pitchFamily="34" charset="0"/>
                <a:cs typeface="Calibri" pitchFamily="34" charset="0"/>
              </a:rPr>
              <a:t>M1.5 </a:t>
            </a:r>
            <a:r>
              <a:rPr lang="en-GB" sz="1530" b="1" dirty="0">
                <a:latin typeface="Calibri" pitchFamily="34" charset="0"/>
                <a:cs typeface="Calibri" pitchFamily="34" charset="0"/>
              </a:rPr>
              <a:t>– Task </a:t>
            </a:r>
            <a:r>
              <a:rPr lang="en-GB" sz="1530" b="1" dirty="0" smtClean="0">
                <a:latin typeface="Calibri" pitchFamily="34" charset="0"/>
                <a:cs typeface="Calibri" pitchFamily="34" charset="0"/>
              </a:rPr>
              <a:t>12</a:t>
            </a:r>
            <a:r>
              <a:rPr lang="en-GB" sz="1530" dirty="0" smtClean="0">
                <a:latin typeface="Calibri" pitchFamily="34" charset="0"/>
                <a:cs typeface="Calibri" pitchFamily="34" charset="0"/>
              </a:rPr>
              <a:t> </a:t>
            </a:r>
            <a:r>
              <a:rPr lang="en-GB" sz="1530" dirty="0">
                <a:latin typeface="Calibri" pitchFamily="34" charset="0"/>
                <a:cs typeface="Calibri" pitchFamily="34" charset="0"/>
              </a:rPr>
              <a:t>– Outline the </a:t>
            </a:r>
            <a:r>
              <a:rPr lang="en-GB" sz="1530" dirty="0" smtClean="0">
                <a:latin typeface="Calibri" pitchFamily="34" charset="0"/>
                <a:cs typeface="Calibri" pitchFamily="34" charset="0"/>
              </a:rPr>
              <a:t>Different Software tools for creating web animations and state the benefits and issues </a:t>
            </a:r>
            <a:r>
              <a:rPr lang="en-GB" sz="1530" dirty="0">
                <a:latin typeface="Calibri" pitchFamily="34" charset="0"/>
                <a:cs typeface="Calibri" pitchFamily="34" charset="0"/>
              </a:rPr>
              <a:t>in terms of animations and the technical processes involved, with examples</a:t>
            </a:r>
            <a:r>
              <a:rPr lang="en-GB" sz="1530" dirty="0" smtClean="0">
                <a:latin typeface="Calibri" pitchFamily="34" charset="0"/>
                <a:cs typeface="Calibri" pitchFamily="34" charset="0"/>
              </a:rPr>
              <a:t>.</a:t>
            </a:r>
          </a:p>
          <a:p>
            <a:pPr marL="14287" indent="0">
              <a:buNone/>
            </a:pPr>
            <a:r>
              <a:rPr lang="en-GB" sz="1530" b="1" dirty="0" smtClean="0">
                <a:latin typeface="Calibri" pitchFamily="34" charset="0"/>
                <a:cs typeface="Calibri" pitchFamily="34" charset="0"/>
              </a:rPr>
              <a:t>M1.5 </a:t>
            </a:r>
            <a:r>
              <a:rPr lang="en-GB" sz="1530" b="1" dirty="0">
                <a:latin typeface="Calibri" pitchFamily="34" charset="0"/>
                <a:cs typeface="Calibri" pitchFamily="34" charset="0"/>
              </a:rPr>
              <a:t>– Task </a:t>
            </a:r>
            <a:r>
              <a:rPr lang="en-GB" sz="1530" b="1" dirty="0" smtClean="0">
                <a:latin typeface="Calibri" pitchFamily="34" charset="0"/>
                <a:cs typeface="Calibri" pitchFamily="34" charset="0"/>
              </a:rPr>
              <a:t>13 </a:t>
            </a:r>
            <a:r>
              <a:rPr lang="en-GB" sz="1530" b="1" dirty="0">
                <a:latin typeface="Calibri" pitchFamily="34" charset="0"/>
                <a:cs typeface="Calibri" pitchFamily="34" charset="0"/>
              </a:rPr>
              <a:t>- </a:t>
            </a:r>
            <a:r>
              <a:rPr lang="en-GB" sz="1530" dirty="0">
                <a:latin typeface="Calibri" pitchFamily="34" charset="0"/>
                <a:cs typeface="Calibri" pitchFamily="34" charset="0"/>
              </a:rPr>
              <a:t>Highlight the most appropriate </a:t>
            </a:r>
            <a:r>
              <a:rPr lang="en-GB" sz="1530" dirty="0" smtClean="0">
                <a:latin typeface="Calibri" pitchFamily="34" charset="0"/>
                <a:cs typeface="Calibri" pitchFamily="34" charset="0"/>
              </a:rPr>
              <a:t>software package for your animation creation </a:t>
            </a:r>
            <a:r>
              <a:rPr lang="en-GB" sz="1530" dirty="0">
                <a:latin typeface="Calibri" pitchFamily="34" charset="0"/>
                <a:cs typeface="Calibri" pitchFamily="34" charset="0"/>
              </a:rPr>
              <a:t>depending on type of animation that is being produced, justifying your choices for the </a:t>
            </a:r>
            <a:r>
              <a:rPr lang="en-GB" sz="1530" dirty="0" smtClean="0">
                <a:latin typeface="Calibri" pitchFamily="34" charset="0"/>
                <a:cs typeface="Calibri" pitchFamily="34" charset="0"/>
              </a:rPr>
              <a:t>animated graphic.</a:t>
            </a:r>
            <a:endParaRPr lang="en-GB" sz="153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1365733669"/>
              </p:ext>
            </p:extLst>
          </p:nvPr>
        </p:nvGraphicFramePr>
        <p:xfrm>
          <a:off x="251520" y="6021288"/>
          <a:ext cx="8712970" cy="370840"/>
        </p:xfrm>
        <a:graphic>
          <a:graphicData uri="http://schemas.openxmlformats.org/drawingml/2006/table">
            <a:tbl>
              <a:tblPr firstRow="1" bandRow="1">
                <a:tableStyleId>{5C22544A-7EE6-4342-B048-85BDC9FD1C3A}</a:tableStyleId>
              </a:tblPr>
              <a:tblGrid>
                <a:gridCol w="1742594"/>
                <a:gridCol w="1742594"/>
                <a:gridCol w="1742594"/>
                <a:gridCol w="1742594"/>
                <a:gridCol w="1742594"/>
              </a:tblGrid>
              <a:tr h="370840">
                <a:tc>
                  <a:txBody>
                    <a:bodyPr/>
                    <a:lstStyle/>
                    <a:p>
                      <a:pPr algn="ctr"/>
                      <a:r>
                        <a:rPr lang="en-GB" sz="1600" dirty="0" smtClean="0"/>
                        <a:t>Animated Gif</a:t>
                      </a:r>
                      <a:endParaRPr lang="en-GB" sz="1600" dirty="0"/>
                    </a:p>
                  </a:txBody>
                  <a:tcPr/>
                </a:tc>
                <a:tc>
                  <a:txBody>
                    <a:bodyPr/>
                    <a:lstStyle/>
                    <a:p>
                      <a:pPr algn="ctr"/>
                      <a:r>
                        <a:rPr lang="en-GB" sz="1600" dirty="0" smtClean="0"/>
                        <a:t>Silverlight</a:t>
                      </a:r>
                      <a:endParaRPr lang="en-GB" sz="1600" dirty="0"/>
                    </a:p>
                  </a:txBody>
                  <a:tcPr/>
                </a:tc>
                <a:tc>
                  <a:txBody>
                    <a:bodyPr/>
                    <a:lstStyle/>
                    <a:p>
                      <a:pPr algn="ctr"/>
                      <a:r>
                        <a:rPr lang="en-GB" sz="1600" dirty="0" smtClean="0"/>
                        <a:t>DHTML</a:t>
                      </a:r>
                      <a:endParaRPr lang="en-GB" sz="1600" dirty="0"/>
                    </a:p>
                  </a:txBody>
                  <a:tcPr/>
                </a:tc>
                <a:tc>
                  <a:txBody>
                    <a:bodyPr/>
                    <a:lstStyle/>
                    <a:p>
                      <a:pPr algn="ctr"/>
                      <a:r>
                        <a:rPr lang="en-GB" sz="1600" dirty="0" smtClean="0"/>
                        <a:t>XAML</a:t>
                      </a:r>
                      <a:endParaRPr lang="en-GB" sz="1600" dirty="0"/>
                    </a:p>
                  </a:txBody>
                  <a:tcPr/>
                </a:tc>
                <a:tc>
                  <a:txBody>
                    <a:bodyPr/>
                    <a:lstStyle/>
                    <a:p>
                      <a:pPr algn="ctr"/>
                      <a:r>
                        <a:rPr lang="en-GB" sz="1600" dirty="0" smtClean="0"/>
                        <a:t>Java Applets</a:t>
                      </a:r>
                      <a:endParaRPr lang="en-GB" sz="1600" dirty="0"/>
                    </a:p>
                  </a:txBody>
                  <a:tcPr/>
                </a:tc>
              </a:tr>
            </a:tbl>
          </a:graphicData>
        </a:graphic>
      </p:graphicFrame>
    </p:spTree>
    <p:extLst>
      <p:ext uri="{BB962C8B-B14F-4D97-AF65-F5344CB8AC3E}">
        <p14:creationId xmlns:p14="http://schemas.microsoft.com/office/powerpoint/2010/main" val="6004764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400" dirty="0" smtClean="0"/>
              <a:t>M1.6 – Considerations of Web Animation – File Format</a:t>
            </a:r>
            <a:endParaRPr lang="en-GB" sz="2400" dirty="0"/>
          </a:p>
        </p:txBody>
      </p:sp>
      <p:sp>
        <p:nvSpPr>
          <p:cNvPr id="6" name="Content Placeholder 5"/>
          <p:cNvSpPr>
            <a:spLocks noGrp="1"/>
          </p:cNvSpPr>
          <p:nvPr>
            <p:ph idx="1"/>
          </p:nvPr>
        </p:nvSpPr>
        <p:spPr>
          <a:xfrm>
            <a:off x="179512" y="764705"/>
            <a:ext cx="8712968" cy="5616624"/>
          </a:xfrm>
        </p:spPr>
        <p:txBody>
          <a:bodyPr>
            <a:noAutofit/>
          </a:bodyPr>
          <a:lstStyle/>
          <a:p>
            <a:pPr marL="269875" indent="-255588"/>
            <a:r>
              <a:rPr lang="en-GB" sz="1500" dirty="0" smtClean="0">
                <a:latin typeface="Calibri" pitchFamily="34" charset="0"/>
                <a:cs typeface="Calibri" pitchFamily="34" charset="0"/>
              </a:rPr>
              <a:t>Another </a:t>
            </a:r>
            <a:r>
              <a:rPr lang="en-GB" sz="1500" dirty="0">
                <a:latin typeface="Calibri" pitchFamily="34" charset="0"/>
                <a:cs typeface="Calibri" pitchFamily="34" charset="0"/>
              </a:rPr>
              <a:t>consideration that could limit your production of web graphics is the </a:t>
            </a:r>
            <a:r>
              <a:rPr lang="en-GB" sz="1500" dirty="0" smtClean="0">
                <a:latin typeface="Calibri" pitchFamily="34" charset="0"/>
                <a:cs typeface="Calibri" pitchFamily="34" charset="0"/>
              </a:rPr>
              <a:t>file formats that can be saved within the package. With each package there </a:t>
            </a:r>
            <a:r>
              <a:rPr lang="en-GB" sz="1500" dirty="0">
                <a:latin typeface="Calibri" pitchFamily="34" charset="0"/>
                <a:cs typeface="Calibri" pitchFamily="34" charset="0"/>
              </a:rPr>
              <a:t>are a range of </a:t>
            </a:r>
            <a:r>
              <a:rPr lang="en-GB" sz="1500" dirty="0" smtClean="0">
                <a:latin typeface="Calibri" pitchFamily="34" charset="0"/>
                <a:cs typeface="Calibri" pitchFamily="34" charset="0"/>
              </a:rPr>
              <a:t>options open to the user, but browser compatibility and file issues will arise.</a:t>
            </a:r>
            <a:endParaRPr lang="en-GB" sz="1500" dirty="0">
              <a:latin typeface="Calibri" pitchFamily="34" charset="0"/>
              <a:cs typeface="Calibri" pitchFamily="34" charset="0"/>
            </a:endParaRPr>
          </a:p>
          <a:p>
            <a:pPr marL="269875" indent="-255588"/>
            <a:r>
              <a:rPr lang="en-GB" sz="1500" b="1" dirty="0" smtClean="0">
                <a:latin typeface="Calibri" pitchFamily="34" charset="0"/>
                <a:cs typeface="Calibri" pitchFamily="34" charset="0"/>
              </a:rPr>
              <a:t>Silverlight</a:t>
            </a:r>
            <a:r>
              <a:rPr lang="en-GB" sz="1500" dirty="0" smtClean="0">
                <a:latin typeface="Calibri" pitchFamily="34" charset="0"/>
                <a:cs typeface="Calibri" pitchFamily="34" charset="0"/>
              </a:rPr>
              <a:t> – When  Silverlight file is saved it needs to be embedded within the HTML coding of the site so the file can be picked up, placed in its right location. The save usually consists of several files, one for each stage of the interaction so it should be saved within a folder and linked through direct pathing. This is where the file format conflicts come in, folder and pathing are created by the file, not the HTML.</a:t>
            </a:r>
          </a:p>
          <a:p>
            <a:pPr marL="269875" indent="-255588"/>
            <a:r>
              <a:rPr lang="en-GB" sz="1500" b="1" dirty="0" smtClean="0">
                <a:latin typeface="Calibri" pitchFamily="34" charset="0"/>
                <a:cs typeface="Calibri" pitchFamily="34" charset="0"/>
              </a:rPr>
              <a:t>Shockwave</a:t>
            </a:r>
            <a:r>
              <a:rPr lang="en-GB" sz="1500" dirty="0" smtClean="0">
                <a:latin typeface="Calibri" pitchFamily="34" charset="0"/>
                <a:cs typeface="Calibri" pitchFamily="34" charset="0"/>
              </a:rPr>
              <a:t> – When a shockwave file is saved it is .SWF, a file format that is compatible with most browsers as long as the options to view are turned on. On mobile formats however this is more difficult, there are compatibility issues that need to be considered, IOS vs. Android etc. With all the intent you have to make a great animated file, then to degrade it because you want it on your mobile has to be considered.</a:t>
            </a:r>
          </a:p>
          <a:p>
            <a:pPr marL="269875" indent="-255588"/>
            <a:r>
              <a:rPr lang="en-GB" sz="1500" b="1" dirty="0" smtClean="0">
                <a:latin typeface="Calibri" pitchFamily="34" charset="0"/>
                <a:cs typeface="Calibri" pitchFamily="34" charset="0"/>
              </a:rPr>
              <a:t>GIF</a:t>
            </a:r>
            <a:r>
              <a:rPr lang="en-GB" sz="1500" dirty="0" smtClean="0">
                <a:latin typeface="Calibri" pitchFamily="34" charset="0"/>
                <a:cs typeface="Calibri" pitchFamily="34" charset="0"/>
              </a:rPr>
              <a:t> – The universal file format, animated or static. The consideration with his is size and colours depth. A gif can be small, very small, an animated gif can also be reduced but this affects the resolution. Fortunately it is a single file that is saved so location and pathing are not an issue. The difficulty in .gif is changing it after saving it which is why the original .png file should also be saved.</a:t>
            </a:r>
          </a:p>
          <a:p>
            <a:pPr marL="14287" indent="0">
              <a:buNone/>
            </a:pPr>
            <a:r>
              <a:rPr lang="en-GB" sz="1500" b="1" dirty="0" smtClean="0">
                <a:latin typeface="Calibri" pitchFamily="34" charset="0"/>
                <a:cs typeface="Calibri" pitchFamily="34" charset="0"/>
              </a:rPr>
              <a:t>M1.6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14</a:t>
            </a:r>
            <a:r>
              <a:rPr lang="en-GB" sz="1500" dirty="0" smtClean="0">
                <a:latin typeface="Calibri" pitchFamily="34" charset="0"/>
                <a:cs typeface="Calibri" pitchFamily="34" charset="0"/>
              </a:rPr>
              <a:t> </a:t>
            </a:r>
            <a:r>
              <a:rPr lang="en-GB" sz="1500" dirty="0">
                <a:latin typeface="Calibri" pitchFamily="34" charset="0"/>
                <a:cs typeface="Calibri" pitchFamily="34" charset="0"/>
              </a:rPr>
              <a:t>– Outline the </a:t>
            </a:r>
            <a:r>
              <a:rPr lang="en-GB" sz="1500" dirty="0" smtClean="0">
                <a:latin typeface="Calibri" pitchFamily="34" charset="0"/>
                <a:cs typeface="Calibri" pitchFamily="34" charset="0"/>
              </a:rPr>
              <a:t>considerations necessary in saving the file format for creating </a:t>
            </a:r>
            <a:r>
              <a:rPr lang="en-GB" sz="1500" dirty="0">
                <a:latin typeface="Calibri" pitchFamily="34" charset="0"/>
                <a:cs typeface="Calibri" pitchFamily="34" charset="0"/>
              </a:rPr>
              <a:t>web animations and state the benefits and issues in terms of animations and the technical processes involved, with examples</a:t>
            </a:r>
            <a:r>
              <a:rPr lang="en-GB" sz="1500" dirty="0" smtClean="0">
                <a:latin typeface="Calibri" pitchFamily="34" charset="0"/>
                <a:cs typeface="Calibri" pitchFamily="34" charset="0"/>
              </a:rPr>
              <a:t>.</a:t>
            </a:r>
          </a:p>
          <a:p>
            <a:pPr marL="14287" indent="0">
              <a:buNone/>
            </a:pPr>
            <a:r>
              <a:rPr lang="en-GB" sz="1500" b="1" dirty="0" smtClean="0">
                <a:latin typeface="Calibri" pitchFamily="34" charset="0"/>
                <a:cs typeface="Calibri" pitchFamily="34" charset="0"/>
              </a:rPr>
              <a:t>M1.6 – Task 15 - </a:t>
            </a:r>
            <a:r>
              <a:rPr lang="en-GB" sz="1500" dirty="0" smtClean="0">
                <a:latin typeface="Calibri" pitchFamily="34" charset="0"/>
                <a:cs typeface="Calibri" pitchFamily="34" charset="0"/>
              </a:rPr>
              <a:t>Show </a:t>
            </a:r>
            <a:r>
              <a:rPr lang="en-GB" sz="1500" dirty="0">
                <a:latin typeface="Calibri" pitchFamily="34" charset="0"/>
                <a:cs typeface="Calibri" pitchFamily="34" charset="0"/>
              </a:rPr>
              <a:t>different file formats </a:t>
            </a:r>
            <a:r>
              <a:rPr lang="en-GB" sz="1500" dirty="0" smtClean="0">
                <a:latin typeface="Calibri" pitchFamily="34" charset="0"/>
                <a:cs typeface="Calibri" pitchFamily="34" charset="0"/>
              </a:rPr>
              <a:t>from the three types and </a:t>
            </a:r>
            <a:r>
              <a:rPr lang="en-GB" sz="1500" dirty="0">
                <a:latin typeface="Calibri" pitchFamily="34" charset="0"/>
                <a:cs typeface="Calibri" pitchFamily="34" charset="0"/>
              </a:rPr>
              <a:t>compare their sizes and those of compressed files to show the differences across a range of different software designed for web animation</a:t>
            </a:r>
            <a:r>
              <a:rPr lang="en-GB" sz="1500" dirty="0" smtClean="0">
                <a:latin typeface="Calibri" pitchFamily="34" charset="0"/>
                <a:cs typeface="Calibri" pitchFamily="34" charset="0"/>
              </a:rPr>
              <a:t>.</a:t>
            </a:r>
          </a:p>
          <a:p>
            <a:pPr marL="14287" indent="0">
              <a:buNone/>
            </a:pPr>
            <a:r>
              <a:rPr lang="en-GB" sz="1500" b="1" dirty="0" smtClean="0">
                <a:latin typeface="Calibri" pitchFamily="34" charset="0"/>
                <a:cs typeface="Calibri" pitchFamily="34" charset="0"/>
              </a:rPr>
              <a:t>M1.6 </a:t>
            </a:r>
            <a:r>
              <a:rPr lang="en-GB" sz="1500" b="1" dirty="0">
                <a:latin typeface="Calibri" pitchFamily="34" charset="0"/>
                <a:cs typeface="Calibri" pitchFamily="34" charset="0"/>
              </a:rPr>
              <a:t>– Task </a:t>
            </a:r>
            <a:r>
              <a:rPr lang="en-GB" sz="1500" b="1" dirty="0" smtClean="0">
                <a:latin typeface="Calibri" pitchFamily="34" charset="0"/>
                <a:cs typeface="Calibri" pitchFamily="34" charset="0"/>
              </a:rPr>
              <a:t>16 </a:t>
            </a:r>
            <a:r>
              <a:rPr lang="en-GB" sz="1500" b="1" dirty="0">
                <a:latin typeface="Calibri" pitchFamily="34" charset="0"/>
                <a:cs typeface="Calibri" pitchFamily="34" charset="0"/>
              </a:rPr>
              <a:t>- </a:t>
            </a:r>
            <a:r>
              <a:rPr lang="en-GB" sz="1500" dirty="0">
                <a:latin typeface="Calibri" pitchFamily="34" charset="0"/>
                <a:cs typeface="Calibri" pitchFamily="34" charset="0"/>
              </a:rPr>
              <a:t>Highlight the most appropriate </a:t>
            </a:r>
            <a:r>
              <a:rPr lang="en-GB" sz="1500" dirty="0" smtClean="0">
                <a:latin typeface="Calibri" pitchFamily="34" charset="0"/>
                <a:cs typeface="Calibri" pitchFamily="34" charset="0"/>
              </a:rPr>
              <a:t>File Format </a:t>
            </a:r>
            <a:r>
              <a:rPr lang="en-GB" sz="1500" dirty="0">
                <a:latin typeface="Calibri" pitchFamily="34" charset="0"/>
                <a:cs typeface="Calibri" pitchFamily="34" charset="0"/>
              </a:rPr>
              <a:t>for your animation creation depending on type of animation that is being produced, justifying your choices for the </a:t>
            </a:r>
            <a:r>
              <a:rPr lang="en-GB" sz="1500" dirty="0" smtClean="0">
                <a:latin typeface="Calibri" pitchFamily="34" charset="0"/>
                <a:cs typeface="Calibri" pitchFamily="34" charset="0"/>
              </a:rPr>
              <a:t>animated graphic.</a:t>
            </a:r>
            <a:endParaRPr lang="en-GB" sz="150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072860648"/>
              </p:ext>
            </p:extLst>
          </p:nvPr>
        </p:nvGraphicFramePr>
        <p:xfrm>
          <a:off x="251520" y="6093296"/>
          <a:ext cx="8712969" cy="370840"/>
        </p:xfrm>
        <a:graphic>
          <a:graphicData uri="http://schemas.openxmlformats.org/drawingml/2006/table">
            <a:tbl>
              <a:tblPr firstRow="1" bandRow="1">
                <a:tableStyleId>{5C22544A-7EE6-4342-B048-85BDC9FD1C3A}</a:tableStyleId>
              </a:tblPr>
              <a:tblGrid>
                <a:gridCol w="2904323"/>
                <a:gridCol w="2904323"/>
                <a:gridCol w="2904323"/>
              </a:tblGrid>
              <a:tr h="370840">
                <a:tc>
                  <a:txBody>
                    <a:bodyPr/>
                    <a:lstStyle/>
                    <a:p>
                      <a:pPr algn="ctr"/>
                      <a:r>
                        <a:rPr lang="en-GB" dirty="0" smtClean="0"/>
                        <a:t>Shockwave</a:t>
                      </a:r>
                      <a:endParaRPr lang="en-GB" dirty="0"/>
                    </a:p>
                  </a:txBody>
                  <a:tcPr/>
                </a:tc>
                <a:tc>
                  <a:txBody>
                    <a:bodyPr/>
                    <a:lstStyle/>
                    <a:p>
                      <a:pPr algn="ctr"/>
                      <a:r>
                        <a:rPr lang="en-GB" dirty="0" smtClean="0"/>
                        <a:t>Silverlight</a:t>
                      </a:r>
                      <a:endParaRPr lang="en-GB" dirty="0"/>
                    </a:p>
                  </a:txBody>
                  <a:tcPr/>
                </a:tc>
                <a:tc>
                  <a:txBody>
                    <a:bodyPr/>
                    <a:lstStyle/>
                    <a:p>
                      <a:pPr algn="ctr"/>
                      <a:r>
                        <a:rPr lang="en-GB" dirty="0" smtClean="0"/>
                        <a:t>Gif</a:t>
                      </a:r>
                      <a:endParaRPr lang="en-GB" dirty="0"/>
                    </a:p>
                  </a:txBody>
                  <a:tcPr/>
                </a:tc>
              </a:tr>
            </a:tbl>
          </a:graphicData>
        </a:graphic>
      </p:graphicFrame>
    </p:spTree>
    <p:extLst>
      <p:ext uri="{BB962C8B-B14F-4D97-AF65-F5344CB8AC3E}">
        <p14:creationId xmlns:p14="http://schemas.microsoft.com/office/powerpoint/2010/main" val="155680865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83762293"/>
              </p:ext>
            </p:extLst>
          </p:nvPr>
        </p:nvGraphicFramePr>
        <p:xfrm>
          <a:off x="179512" y="836712"/>
          <a:ext cx="8784976" cy="5609844"/>
        </p:xfrm>
        <a:graphic>
          <a:graphicData uri="http://schemas.openxmlformats.org/drawingml/2006/table">
            <a:tbl>
              <a:tblPr firstRow="1" bandRow="1">
                <a:tableStyleId>{5C22544A-7EE6-4342-B048-85BDC9FD1C3A}</a:tableStyleId>
              </a:tblPr>
              <a:tblGrid>
                <a:gridCol w="432043"/>
                <a:gridCol w="1656189"/>
                <a:gridCol w="432048"/>
                <a:gridCol w="2016224"/>
                <a:gridCol w="2016224"/>
                <a:gridCol w="2232248"/>
              </a:tblGrid>
              <a:tr h="1061281">
                <a:tc gridSpan="2">
                  <a:txBody>
                    <a:bodyPr/>
                    <a:lstStyle/>
                    <a:p>
                      <a:r>
                        <a:rPr kumimoji="0" lang="en-GB" sz="1400" u="none" strike="noStrike" kern="1200" baseline="0" dirty="0" smtClean="0">
                          <a:latin typeface="Calibri" pitchFamily="34" charset="0"/>
                          <a:cs typeface="Calibri" pitchFamily="34" charset="0"/>
                        </a:rPr>
                        <a:t>Learning Outcome (LO) </a:t>
                      </a:r>
                    </a:p>
                    <a:p>
                      <a:r>
                        <a:rPr kumimoji="0" lang="en-GB" sz="1400" u="none" strike="noStrike" kern="1200" baseline="0" dirty="0" smtClean="0">
                          <a:latin typeface="Calibri" pitchFamily="34" charset="0"/>
                          <a:cs typeface="Calibri" pitchFamily="34" charset="0"/>
                        </a:rPr>
                        <a:t>The learner will:</a:t>
                      </a:r>
                      <a:endParaRPr kumimoji="0" lang="en-GB" sz="14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gridSpan="2">
                  <a:txBody>
                    <a:bodyPr/>
                    <a:lstStyle/>
                    <a:p>
                      <a:r>
                        <a:rPr kumimoji="0" lang="en-GB" sz="1400" b="1" u="none" strike="noStrike" kern="1200" baseline="0" dirty="0" smtClean="0">
                          <a:latin typeface="Calibri" pitchFamily="34" charset="0"/>
                          <a:cs typeface="Calibri" pitchFamily="34" charset="0"/>
                        </a:rPr>
                        <a:t>Pass </a:t>
                      </a:r>
                    </a:p>
                    <a:p>
                      <a:r>
                        <a:rPr kumimoji="0" lang="en-GB" sz="1400" u="none" strike="noStrike" kern="1200" baseline="0" dirty="0" smtClean="0">
                          <a:latin typeface="Calibri" pitchFamily="34" charset="0"/>
                          <a:cs typeface="Calibri" pitchFamily="34" charset="0"/>
                        </a:rPr>
                        <a:t>The assessment criteria are the pass requirements for this unit. </a:t>
                      </a:r>
                    </a:p>
                    <a:p>
                      <a:r>
                        <a:rPr kumimoji="0" lang="en-GB" sz="1400" u="none" strike="noStrike" kern="1200" baseline="0" dirty="0" smtClean="0">
                          <a:latin typeface="Calibri" pitchFamily="34" charset="0"/>
                          <a:cs typeface="Calibri" pitchFamily="34" charset="0"/>
                        </a:rPr>
                        <a:t>The learner can: </a:t>
                      </a:r>
                      <a:endParaRPr kumimoji="0" lang="en-GB" sz="1400" b="0" i="0" u="none" strike="noStrike" kern="1200" baseline="0" dirty="0" smtClean="0">
                        <a:solidFill>
                          <a:schemeClr val="lt1"/>
                        </a:solidFill>
                        <a:latin typeface="Calibri" pitchFamily="34" charset="0"/>
                        <a:ea typeface="+mn-ea"/>
                        <a:cs typeface="Calibri" pitchFamily="34" charset="0"/>
                      </a:endParaRPr>
                    </a:p>
                  </a:txBody>
                  <a:tcPr/>
                </a:tc>
                <a:tc hMerge="1">
                  <a:txBody>
                    <a:bodyPr/>
                    <a:lstStyle/>
                    <a:p>
                      <a:endParaRPr lang="en-GB"/>
                    </a:p>
                  </a:txBody>
                  <a:tcPr/>
                </a:tc>
                <a:tc>
                  <a:txBody>
                    <a:bodyPr/>
                    <a:lstStyle/>
                    <a:p>
                      <a:r>
                        <a:rPr kumimoji="0" lang="en-GB" sz="1400" b="1" u="none" strike="noStrike" kern="1200" baseline="0" dirty="0" smtClean="0">
                          <a:latin typeface="Calibri" pitchFamily="34" charset="0"/>
                          <a:cs typeface="Calibri" pitchFamily="34" charset="0"/>
                        </a:rPr>
                        <a:t>Merit </a:t>
                      </a:r>
                    </a:p>
                    <a:p>
                      <a:r>
                        <a:rPr kumimoji="0" lang="en-GB" sz="1400" u="none" strike="noStrike" kern="1200" baseline="0" dirty="0" smtClean="0">
                          <a:latin typeface="Calibri" pitchFamily="34" charset="0"/>
                          <a:cs typeface="Calibri" pitchFamily="34" charset="0"/>
                        </a:rPr>
                        <a:t>For merit the evidence must show that, in addition to the pass criteria, the learner is able to: </a:t>
                      </a:r>
                      <a:endParaRPr kumimoji="0" lang="en-GB" sz="1400" b="0" i="0" u="none" strike="noStrike" kern="1200" baseline="0" dirty="0" smtClean="0">
                        <a:solidFill>
                          <a:schemeClr val="lt1"/>
                        </a:solidFill>
                        <a:latin typeface="Calibri" pitchFamily="34" charset="0"/>
                        <a:ea typeface="+mn-ea"/>
                        <a:cs typeface="Calibri" pitchFamily="34" charset="0"/>
                      </a:endParaRPr>
                    </a:p>
                  </a:txBody>
                  <a:tcPr/>
                </a:tc>
                <a:tc>
                  <a:txBody>
                    <a:bodyPr/>
                    <a:lstStyle/>
                    <a:p>
                      <a:r>
                        <a:rPr kumimoji="0" lang="en-GB" sz="1400" u="none" strike="noStrike" kern="1200" baseline="0" dirty="0" smtClean="0">
                          <a:latin typeface="Calibri" pitchFamily="34" charset="0"/>
                          <a:cs typeface="Calibri" pitchFamily="34" charset="0"/>
                        </a:rPr>
                        <a:t>Distinction </a:t>
                      </a:r>
                    </a:p>
                    <a:p>
                      <a:r>
                        <a:rPr kumimoji="0" lang="en-GB" sz="1400" u="none" strike="noStrike" kern="1200" baseline="0" dirty="0" smtClean="0">
                          <a:latin typeface="Calibri" pitchFamily="34" charset="0"/>
                          <a:cs typeface="Calibri" pitchFamily="34" charset="0"/>
                        </a:rPr>
                        <a:t>For distinction the evidence must show that, in addition to the pass and merit criteria, the learner is able to: </a:t>
                      </a:r>
                      <a:endParaRPr kumimoji="0" lang="en-GB" sz="1400" b="0" i="0" u="none" strike="noStrike" kern="1200" baseline="0" dirty="0" smtClean="0">
                        <a:solidFill>
                          <a:schemeClr val="lt1"/>
                        </a:solidFill>
                        <a:latin typeface="Calibri" pitchFamily="34" charset="0"/>
                        <a:ea typeface="+mn-ea"/>
                        <a:cs typeface="Calibri" pitchFamily="34" charset="0"/>
                      </a:endParaRPr>
                    </a:p>
                  </a:txBody>
                  <a:tcPr/>
                </a:tc>
              </a:tr>
              <a:tr h="890459">
                <a:tc>
                  <a:txBody>
                    <a:bodyPr/>
                    <a:lstStyle/>
                    <a:p>
                      <a:r>
                        <a:rPr lang="en-GB" sz="1530" smtClean="0">
                          <a:latin typeface="Calibri" pitchFamily="34" charset="0"/>
                          <a:cs typeface="Calibri" pitchFamily="34" charset="0"/>
                        </a:rPr>
                        <a:t>1</a:t>
                      </a:r>
                      <a:endParaRPr lang="en-GB" sz="1530" dirty="0">
                        <a:latin typeface="Calibri" pitchFamily="34" charset="0"/>
                        <a:cs typeface="Calibri" pitchFamily="34" charset="0"/>
                      </a:endParaRP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Understand uses and principles of web animation </a:t>
                      </a:r>
                    </a:p>
                  </a:txBody>
                  <a:tcPr>
                    <a:solidFill>
                      <a:srgbClr val="FFC000"/>
                    </a:solidFill>
                  </a:tcPr>
                </a:tc>
                <a:tc>
                  <a:txBody>
                    <a:bodyPr/>
                    <a:lstStyle/>
                    <a:p>
                      <a:r>
                        <a:rPr lang="en-GB" sz="1530" b="1" smtClean="0">
                          <a:latin typeface="Calibri" pitchFamily="34" charset="0"/>
                          <a:cs typeface="Calibri" pitchFamily="34" charset="0"/>
                        </a:rPr>
                        <a:t>P1</a:t>
                      </a:r>
                      <a:endParaRPr lang="en-GB" sz="1530" b="1" dirty="0">
                        <a:latin typeface="Calibri" pitchFamily="34" charset="0"/>
                        <a:cs typeface="Calibri" pitchFamily="34" charset="0"/>
                      </a:endParaRPr>
                    </a:p>
                  </a:txBody>
                  <a:tcPr>
                    <a:solidFill>
                      <a:srgbClr val="FFC000"/>
                    </a:solidFill>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Describe uses and principles of web animation with some appropriate use of subject terminology </a:t>
                      </a:r>
                    </a:p>
                  </a:txBody>
                  <a:tcPr>
                    <a:solidFill>
                      <a:srgbClr val="FFC000"/>
                    </a:solidFill>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M1</a:t>
                      </a:r>
                      <a:r>
                        <a:rPr kumimoji="0" lang="en-GB" sz="1530" b="0" i="0" u="none" strike="noStrike" kern="1200" baseline="0" dirty="0" smtClean="0">
                          <a:solidFill>
                            <a:schemeClr val="dk1"/>
                          </a:solidFill>
                          <a:latin typeface="Calibri" pitchFamily="34" charset="0"/>
                          <a:ea typeface="+mn-ea"/>
                          <a:cs typeface="Calibri" pitchFamily="34" charset="0"/>
                        </a:rPr>
                        <a:t> - Justify the choices of file formats within software that would be suitable for use in web animation </a:t>
                      </a:r>
                    </a:p>
                  </a:txBody>
                  <a:tcPr>
                    <a:solidFill>
                      <a:srgbClr val="FFC000"/>
                    </a:solidFill>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D1</a:t>
                      </a:r>
                      <a:r>
                        <a:rPr kumimoji="0" lang="en-GB" sz="1530" b="0" i="0" u="none" strike="noStrike" kern="1200" baseline="0" dirty="0" smtClean="0">
                          <a:solidFill>
                            <a:schemeClr val="dk1"/>
                          </a:solidFill>
                          <a:latin typeface="Calibri" pitchFamily="34" charset="0"/>
                          <a:ea typeface="+mn-ea"/>
                          <a:cs typeface="Calibri" pitchFamily="34" charset="0"/>
                        </a:rPr>
                        <a:t> - Evaluate the design constraints for web animations across different delivery formats </a:t>
                      </a:r>
                    </a:p>
                  </a:txBody>
                  <a:tcPr>
                    <a:solidFill>
                      <a:srgbClr val="FFC000"/>
                    </a:solidFill>
                  </a:tcPr>
                </a:tc>
              </a:tr>
              <a:tr h="843488">
                <a:tc>
                  <a:txBody>
                    <a:bodyPr/>
                    <a:lstStyle/>
                    <a:p>
                      <a:r>
                        <a:rPr lang="en-GB" sz="1530" smtClean="0">
                          <a:latin typeface="Calibri" pitchFamily="34" charset="0"/>
                          <a:cs typeface="Calibri" pitchFamily="34" charset="0"/>
                        </a:rPr>
                        <a:t>2</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Be able to devise web animation </a:t>
                      </a:r>
                    </a:p>
                  </a:txBody>
                  <a:tcPr/>
                </a:tc>
                <a:tc>
                  <a:txBody>
                    <a:bodyPr/>
                    <a:lstStyle/>
                    <a:p>
                      <a:r>
                        <a:rPr lang="en-GB" sz="1530" b="1" smtClean="0">
                          <a:latin typeface="Calibri" pitchFamily="34" charset="0"/>
                          <a:cs typeface="Calibri" pitchFamily="34" charset="0"/>
                        </a:rPr>
                        <a:t>P2</a:t>
                      </a:r>
                      <a:endParaRPr lang="en-GB" sz="1530" b="1"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Generate outline ideas for web animation working within appropriate conventions and with some assistance </a:t>
                      </a:r>
                    </a:p>
                  </a:txBody>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M2</a:t>
                      </a:r>
                      <a:r>
                        <a:rPr kumimoji="0" lang="en-GB" sz="1530" b="0" i="0" u="none" strike="noStrike" kern="1200" baseline="0" dirty="0" smtClean="0">
                          <a:solidFill>
                            <a:schemeClr val="dk1"/>
                          </a:solidFill>
                          <a:latin typeface="Calibri" pitchFamily="34" charset="0"/>
                          <a:ea typeface="+mn-ea"/>
                          <a:cs typeface="Calibri" pitchFamily="34" charset="0"/>
                        </a:rPr>
                        <a:t> - Develop ideas for web animation using different planning techniques </a:t>
                      </a:r>
                    </a:p>
                  </a:txBody>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D2</a:t>
                      </a:r>
                      <a:r>
                        <a:rPr kumimoji="0" lang="en-GB" sz="1530" b="0" i="0" u="none" strike="noStrike" kern="1200" baseline="0" dirty="0" smtClean="0">
                          <a:solidFill>
                            <a:schemeClr val="dk1"/>
                          </a:solidFill>
                          <a:latin typeface="Calibri" pitchFamily="34" charset="0"/>
                          <a:ea typeface="+mn-ea"/>
                          <a:cs typeface="Calibri" pitchFamily="34" charset="0"/>
                        </a:rPr>
                        <a:t> - Justify how the design meets the identified needs of the client </a:t>
                      </a:r>
                      <a:r>
                        <a:rPr kumimoji="0" lang="en-GB" sz="1530" u="none" strike="noStrike" kern="1200" baseline="0" dirty="0" smtClean="0">
                          <a:latin typeface="Calibri" pitchFamily="34" charset="0"/>
                          <a:cs typeface="Calibri" pitchFamily="34" charset="0"/>
                        </a:rPr>
                        <a:t>	</a:t>
                      </a:r>
                    </a:p>
                    <a:p>
                      <a:endParaRPr kumimoji="0" lang="en-GB" sz="1530" b="0" i="0" u="none" strike="noStrike" kern="1200" baseline="0" dirty="0" smtClean="0">
                        <a:solidFill>
                          <a:schemeClr val="dk1"/>
                        </a:solidFill>
                        <a:latin typeface="Calibri" pitchFamily="34" charset="0"/>
                        <a:ea typeface="+mn-ea"/>
                        <a:cs typeface="Calibri" pitchFamily="34" charset="0"/>
                      </a:endParaRPr>
                    </a:p>
                  </a:txBody>
                  <a:tcPr/>
                </a:tc>
              </a:tr>
              <a:tr h="648072">
                <a:tc>
                  <a:txBody>
                    <a:bodyPr/>
                    <a:lstStyle/>
                    <a:p>
                      <a:r>
                        <a:rPr lang="en-GB" sz="1530" dirty="0" smtClean="0">
                          <a:latin typeface="Calibri" pitchFamily="34" charset="0"/>
                          <a:cs typeface="Calibri" pitchFamily="34" charset="0"/>
                        </a:rPr>
                        <a:t>3</a:t>
                      </a:r>
                      <a:endParaRPr lang="en-GB" sz="1530"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Be able to create web animation following industry practice </a:t>
                      </a:r>
                    </a:p>
                  </a:txBody>
                  <a:tcPr/>
                </a:tc>
                <a:tc>
                  <a:txBody>
                    <a:bodyPr/>
                    <a:lstStyle/>
                    <a:p>
                      <a:r>
                        <a:rPr lang="en-GB" sz="1530" b="1" dirty="0" smtClean="0">
                          <a:latin typeface="Calibri" pitchFamily="34" charset="0"/>
                          <a:cs typeface="Calibri" pitchFamily="34" charset="0"/>
                        </a:rPr>
                        <a:t>P3</a:t>
                      </a:r>
                      <a:endParaRPr lang="en-GB" sz="1530" b="1" dirty="0">
                        <a:latin typeface="Calibri" pitchFamily="34" charset="0"/>
                        <a:cs typeface="Calibri" pitchFamily="34" charset="0"/>
                      </a:endParaRPr>
                    </a:p>
                  </a:txBody>
                  <a:tcPr/>
                </a:tc>
                <a:tc>
                  <a:txBody>
                    <a:bodyPr/>
                    <a:lstStyle/>
                    <a:p>
                      <a:r>
                        <a:rPr kumimoji="0" lang="en-GB" sz="1530" b="0" i="0" u="none" strike="noStrike" kern="1200" baseline="0" dirty="0" smtClean="0">
                          <a:solidFill>
                            <a:schemeClr val="dk1"/>
                          </a:solidFill>
                          <a:latin typeface="Calibri" pitchFamily="34" charset="0"/>
                          <a:ea typeface="+mn-ea"/>
                          <a:cs typeface="Calibri" pitchFamily="34" charset="0"/>
                        </a:rPr>
                        <a:t>Create web animation following industry practice, working within appropriate conventions and with some assistance </a:t>
                      </a:r>
                    </a:p>
                  </a:txBody>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M3</a:t>
                      </a:r>
                      <a:r>
                        <a:rPr kumimoji="0" lang="en-GB" sz="1530" b="0" i="0" u="none" strike="noStrike" kern="1200" baseline="0" dirty="0" smtClean="0">
                          <a:solidFill>
                            <a:schemeClr val="dk1"/>
                          </a:solidFill>
                          <a:latin typeface="Calibri" pitchFamily="34" charset="0"/>
                          <a:ea typeface="+mn-ea"/>
                          <a:cs typeface="Calibri" pitchFamily="34" charset="0"/>
                        </a:rPr>
                        <a:t> - Implement improvements to a web animation using advanced software functionality </a:t>
                      </a:r>
                    </a:p>
                  </a:txBody>
                  <a:tcPr/>
                </a:tc>
                <a:tc>
                  <a:txBody>
                    <a:bodyPr/>
                    <a:lstStyle/>
                    <a:p>
                      <a:r>
                        <a:rPr kumimoji="0" lang="en-GB" sz="1530" b="1" i="0" u="none" strike="noStrike" kern="1200" baseline="0" dirty="0" smtClean="0">
                          <a:solidFill>
                            <a:schemeClr val="dk1"/>
                          </a:solidFill>
                          <a:latin typeface="Calibri" pitchFamily="34" charset="0"/>
                          <a:ea typeface="+mn-ea"/>
                          <a:cs typeface="Calibri" pitchFamily="34" charset="0"/>
                        </a:rPr>
                        <a:t>D3</a:t>
                      </a:r>
                      <a:r>
                        <a:rPr kumimoji="0" lang="en-GB" sz="1530" b="0" i="0" u="none" strike="noStrike" kern="1200" baseline="0" dirty="0" smtClean="0">
                          <a:solidFill>
                            <a:schemeClr val="dk1"/>
                          </a:solidFill>
                          <a:latin typeface="Calibri" pitchFamily="34" charset="0"/>
                          <a:ea typeface="+mn-ea"/>
                          <a:cs typeface="Calibri" pitchFamily="34" charset="0"/>
                        </a:rPr>
                        <a:t> - Justify how the use of advanced software functions has improved the final animation </a:t>
                      </a:r>
                    </a:p>
                  </a:txBody>
                  <a:tcPr/>
                </a:tc>
              </a:tr>
            </a:tbl>
          </a:graphicData>
        </a:graphic>
      </p:graphicFrame>
      <p:sp>
        <p:nvSpPr>
          <p:cNvPr id="3" name="Title 2"/>
          <p:cNvSpPr>
            <a:spLocks noGrp="1"/>
          </p:cNvSpPr>
          <p:nvPr>
            <p:ph type="title"/>
          </p:nvPr>
        </p:nvSpPr>
        <p:spPr>
          <a:xfrm>
            <a:off x="230832" y="116632"/>
            <a:ext cx="8733656" cy="720080"/>
          </a:xfrm>
        </p:spPr>
        <p:txBody>
          <a:bodyPr/>
          <a:lstStyle/>
          <a:p>
            <a:r>
              <a:rPr lang="en-GB" dirty="0" smtClean="0"/>
              <a:t>LO1 - Assessment Criteria</a:t>
            </a:r>
            <a:endParaRPr lang="en-GB" dirty="0"/>
          </a:p>
        </p:txBody>
      </p:sp>
    </p:spTree>
    <p:extLst>
      <p:ext uri="{BB962C8B-B14F-4D97-AF65-F5344CB8AC3E}">
        <p14:creationId xmlns:p14="http://schemas.microsoft.com/office/powerpoint/2010/main" val="169935756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300" dirty="0" smtClean="0"/>
              <a:t>D1.1 – Considerations of Web Animation – Delivery Formats</a:t>
            </a:r>
            <a:endParaRPr lang="en-GB" sz="2300" dirty="0"/>
          </a:p>
        </p:txBody>
      </p:sp>
      <p:sp>
        <p:nvSpPr>
          <p:cNvPr id="6" name="Content Placeholder 5"/>
          <p:cNvSpPr>
            <a:spLocks noGrp="1"/>
          </p:cNvSpPr>
          <p:nvPr>
            <p:ph idx="1"/>
          </p:nvPr>
        </p:nvSpPr>
        <p:spPr>
          <a:xfrm>
            <a:off x="179512" y="764705"/>
            <a:ext cx="8712968" cy="5256583"/>
          </a:xfrm>
        </p:spPr>
        <p:txBody>
          <a:bodyPr>
            <a:noAutofit/>
          </a:bodyPr>
          <a:lstStyle/>
          <a:p>
            <a:pPr marL="269875" indent="-255588"/>
            <a:r>
              <a:rPr lang="en-GB" sz="1580" dirty="0" smtClean="0">
                <a:latin typeface="Calibri" pitchFamily="34" charset="0"/>
                <a:cs typeface="Calibri" pitchFamily="34" charset="0"/>
              </a:rPr>
              <a:t>As stated earlier, mobile formats for files and quality have to be a consideration when it comes to the target audience of any website.</a:t>
            </a:r>
          </a:p>
          <a:p>
            <a:pPr marL="269875" indent="-255588"/>
            <a:r>
              <a:rPr lang="en-GB" sz="1580" b="1" dirty="0" smtClean="0">
                <a:latin typeface="Calibri" pitchFamily="34" charset="0"/>
                <a:cs typeface="Calibri" pitchFamily="34" charset="0"/>
              </a:rPr>
              <a:t>Wired computer</a:t>
            </a:r>
            <a:r>
              <a:rPr lang="en-GB" sz="1580" dirty="0" smtClean="0">
                <a:latin typeface="Calibri" pitchFamily="34" charset="0"/>
                <a:cs typeface="Calibri" pitchFamily="34" charset="0"/>
              </a:rPr>
              <a:t> – This is the fastest format and connection and usually comes with a larger more powerful screen. The considerations are less for these as most websites have this in mind when creating graphics and web pages and then downgrade for the other formats. The limitation comes in when the website is being accessed on a locked machine, like a school computer, where there are no right to install, patch or activate ActiveX or enable plug-ins. There are a few file formats that still load despite wired restrictions, Jpeg, Gif and Png will usually operate, DHTML and Silverlight may struggle.</a:t>
            </a:r>
          </a:p>
          <a:p>
            <a:pPr marL="269875" indent="-255588"/>
            <a:r>
              <a:rPr lang="en-GB" sz="1580" b="1" dirty="0" smtClean="0">
                <a:latin typeface="Calibri" pitchFamily="34" charset="0"/>
                <a:cs typeface="Calibri" pitchFamily="34" charset="0"/>
              </a:rPr>
              <a:t>Laptop </a:t>
            </a:r>
            <a:r>
              <a:rPr lang="en-GB" sz="1580" dirty="0" smtClean="0">
                <a:latin typeface="Calibri" pitchFamily="34" charset="0"/>
                <a:cs typeface="Calibri" pitchFamily="34" charset="0"/>
              </a:rPr>
              <a:t>– The limitations include Wi-Fi, slower connection speed and sometimes drops a connection due to location, train tunnels etc. Also screen size, the resolution and size settings can vary whereas most Wired machines are standard at 800x600 dpi as a minimum.</a:t>
            </a:r>
          </a:p>
          <a:p>
            <a:pPr marL="269875" indent="-255588"/>
            <a:r>
              <a:rPr lang="en-GB" sz="1580" b="1" dirty="0" smtClean="0">
                <a:latin typeface="Calibri" pitchFamily="34" charset="0"/>
                <a:cs typeface="Calibri" pitchFamily="34" charset="0"/>
              </a:rPr>
              <a:t>Tablet</a:t>
            </a:r>
            <a:r>
              <a:rPr lang="en-GB" sz="1580" dirty="0" smtClean="0">
                <a:latin typeface="Calibri" pitchFamily="34" charset="0"/>
                <a:cs typeface="Calibri" pitchFamily="34" charset="0"/>
              </a:rPr>
              <a:t> – the biggest restrictions are the size of the screen, the incompatibility with content, the need to control using fingers and slower connection speeds. In terms of content this can have an impact, the larger graphic files are the first to go.</a:t>
            </a:r>
          </a:p>
          <a:p>
            <a:pPr marL="269875" indent="-255588"/>
            <a:r>
              <a:rPr lang="en-GB" sz="1580" b="1" dirty="0">
                <a:latin typeface="Calibri" pitchFamily="34" charset="0"/>
                <a:cs typeface="Calibri" pitchFamily="34" charset="0"/>
              </a:rPr>
              <a:t>M</a:t>
            </a:r>
            <a:r>
              <a:rPr lang="en-GB" sz="1580" b="1" dirty="0" smtClean="0">
                <a:latin typeface="Calibri" pitchFamily="34" charset="0"/>
                <a:cs typeface="Calibri" pitchFamily="34" charset="0"/>
              </a:rPr>
              <a:t>obile phone</a:t>
            </a:r>
            <a:r>
              <a:rPr lang="en-GB" sz="1580" dirty="0">
                <a:latin typeface="Calibri" pitchFamily="34" charset="0"/>
                <a:cs typeface="Calibri" pitchFamily="34" charset="0"/>
              </a:rPr>
              <a:t> </a:t>
            </a:r>
            <a:r>
              <a:rPr lang="en-GB" sz="1580" dirty="0" smtClean="0">
                <a:latin typeface="Calibri" pitchFamily="34" charset="0"/>
                <a:cs typeface="Calibri" pitchFamily="34" charset="0"/>
              </a:rPr>
              <a:t>– Screen size is the biggest issue, like tablets but more so. Also compatibility and connection speed are an issue, 3g and 4g, good though they can be, are still half the speed of a standard connection. Larger content like images, Silverlight and graphic files will be the thing last to load and the first thing sacrificed when the content stops due to timing out.</a:t>
            </a:r>
          </a:p>
          <a:p>
            <a:pPr marL="14287" indent="0">
              <a:buNone/>
            </a:pPr>
            <a:r>
              <a:rPr lang="en-GB" sz="1580" b="1" dirty="0" smtClean="0">
                <a:latin typeface="Calibri" pitchFamily="34" charset="0"/>
                <a:cs typeface="Calibri" pitchFamily="34" charset="0"/>
              </a:rPr>
              <a:t>D1.1 </a:t>
            </a:r>
            <a:r>
              <a:rPr lang="en-GB" sz="1580" b="1" dirty="0">
                <a:latin typeface="Calibri" pitchFamily="34" charset="0"/>
                <a:cs typeface="Calibri" pitchFamily="34" charset="0"/>
              </a:rPr>
              <a:t>– Task </a:t>
            </a:r>
            <a:r>
              <a:rPr lang="en-GB" sz="1580" b="1" dirty="0" smtClean="0">
                <a:latin typeface="Calibri" pitchFamily="34" charset="0"/>
                <a:cs typeface="Calibri" pitchFamily="34" charset="0"/>
              </a:rPr>
              <a:t>17</a:t>
            </a:r>
            <a:r>
              <a:rPr lang="en-GB" sz="1580" dirty="0" smtClean="0">
                <a:latin typeface="Calibri" pitchFamily="34" charset="0"/>
                <a:cs typeface="Calibri" pitchFamily="34" charset="0"/>
              </a:rPr>
              <a:t> </a:t>
            </a:r>
            <a:r>
              <a:rPr lang="en-GB" sz="1580" dirty="0">
                <a:latin typeface="Calibri" pitchFamily="34" charset="0"/>
                <a:cs typeface="Calibri" pitchFamily="34" charset="0"/>
              </a:rPr>
              <a:t>– Outline the considerations necessary in </a:t>
            </a:r>
            <a:r>
              <a:rPr lang="en-GB" sz="1580" dirty="0" smtClean="0">
                <a:latin typeface="Calibri" pitchFamily="34" charset="0"/>
                <a:cs typeface="Calibri" pitchFamily="34" charset="0"/>
              </a:rPr>
              <a:t>Delivery Formats </a:t>
            </a:r>
            <a:r>
              <a:rPr lang="en-GB" sz="1580" dirty="0">
                <a:latin typeface="Calibri" pitchFamily="34" charset="0"/>
                <a:cs typeface="Calibri" pitchFamily="34" charset="0"/>
              </a:rPr>
              <a:t>for creating web animations and the constraints that this may make on file formats, physical size, and size of file</a:t>
            </a:r>
            <a:r>
              <a:rPr lang="en-GB" sz="1580" dirty="0" smtClean="0">
                <a:latin typeface="Calibri" pitchFamily="34" charset="0"/>
                <a:cs typeface="Calibri" pitchFamily="34" charset="0"/>
              </a:rPr>
              <a:t>.</a:t>
            </a:r>
            <a:endParaRPr lang="en-GB" sz="1580" dirty="0">
              <a:latin typeface="Calibri" pitchFamily="34" charset="0"/>
              <a:cs typeface="Calibri" pitchFamily="34" charset="0"/>
            </a:endParaRPr>
          </a:p>
        </p:txBody>
      </p:sp>
      <p:graphicFrame>
        <p:nvGraphicFramePr>
          <p:cNvPr id="2" name="Table 1"/>
          <p:cNvGraphicFramePr>
            <a:graphicFrameLocks noGrp="1"/>
          </p:cNvGraphicFramePr>
          <p:nvPr>
            <p:extLst>
              <p:ext uri="{D42A27DB-BD31-4B8C-83A1-F6EECF244321}">
                <p14:modId xmlns:p14="http://schemas.microsoft.com/office/powerpoint/2010/main" val="2243385684"/>
              </p:ext>
            </p:extLst>
          </p:nvPr>
        </p:nvGraphicFramePr>
        <p:xfrm>
          <a:off x="251520" y="6021288"/>
          <a:ext cx="8688288" cy="370840"/>
        </p:xfrm>
        <a:graphic>
          <a:graphicData uri="http://schemas.openxmlformats.org/drawingml/2006/table">
            <a:tbl>
              <a:tblPr firstRow="1" bandRow="1">
                <a:tableStyleId>{5C22544A-7EE6-4342-B048-85BDC9FD1C3A}</a:tableStyleId>
              </a:tblPr>
              <a:tblGrid>
                <a:gridCol w="2172072"/>
                <a:gridCol w="2172072"/>
                <a:gridCol w="2172072"/>
                <a:gridCol w="2172072"/>
              </a:tblGrid>
              <a:tr h="370840">
                <a:tc>
                  <a:txBody>
                    <a:bodyPr/>
                    <a:lstStyle/>
                    <a:p>
                      <a:pPr algn="ctr"/>
                      <a:r>
                        <a:rPr lang="en-GB" dirty="0" smtClean="0"/>
                        <a:t>Wired</a:t>
                      </a:r>
                      <a:endParaRPr lang="en-GB" dirty="0"/>
                    </a:p>
                  </a:txBody>
                  <a:tcPr/>
                </a:tc>
                <a:tc>
                  <a:txBody>
                    <a:bodyPr/>
                    <a:lstStyle/>
                    <a:p>
                      <a:pPr algn="ctr"/>
                      <a:r>
                        <a:rPr lang="en-GB" dirty="0" smtClean="0"/>
                        <a:t>Laptop</a:t>
                      </a:r>
                      <a:endParaRPr lang="en-GB" dirty="0"/>
                    </a:p>
                  </a:txBody>
                  <a:tcPr/>
                </a:tc>
                <a:tc>
                  <a:txBody>
                    <a:bodyPr/>
                    <a:lstStyle/>
                    <a:p>
                      <a:pPr algn="ctr"/>
                      <a:r>
                        <a:rPr lang="en-GB" dirty="0" smtClean="0"/>
                        <a:t>Tablet</a:t>
                      </a:r>
                      <a:endParaRPr lang="en-GB" dirty="0"/>
                    </a:p>
                  </a:txBody>
                  <a:tcPr/>
                </a:tc>
                <a:tc>
                  <a:txBody>
                    <a:bodyPr/>
                    <a:lstStyle/>
                    <a:p>
                      <a:pPr algn="ctr"/>
                      <a:r>
                        <a:rPr lang="en-GB" dirty="0" smtClean="0"/>
                        <a:t>Mobile Phone</a:t>
                      </a:r>
                      <a:endParaRPr lang="en-GB" dirty="0"/>
                    </a:p>
                  </a:txBody>
                  <a:tcPr/>
                </a:tc>
              </a:tr>
            </a:tbl>
          </a:graphicData>
        </a:graphic>
      </p:graphicFrame>
    </p:spTree>
    <p:extLst>
      <p:ext uri="{BB962C8B-B14F-4D97-AF65-F5344CB8AC3E}">
        <p14:creationId xmlns:p14="http://schemas.microsoft.com/office/powerpoint/2010/main" val="1066577814"/>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179512" y="116632"/>
            <a:ext cx="8784976" cy="576064"/>
          </a:xfrm>
        </p:spPr>
        <p:txBody>
          <a:bodyPr>
            <a:noAutofit/>
          </a:bodyPr>
          <a:lstStyle/>
          <a:p>
            <a:r>
              <a:rPr lang="en-GB" sz="2200" dirty="0" smtClean="0"/>
              <a:t>D1.2 – Considerations of Web Animation – Delivery Constraints</a:t>
            </a:r>
            <a:endParaRPr lang="en-GB" sz="2200" dirty="0"/>
          </a:p>
        </p:txBody>
      </p:sp>
      <p:sp>
        <p:nvSpPr>
          <p:cNvPr id="6" name="Content Placeholder 5"/>
          <p:cNvSpPr>
            <a:spLocks noGrp="1"/>
          </p:cNvSpPr>
          <p:nvPr>
            <p:ph idx="1"/>
          </p:nvPr>
        </p:nvSpPr>
        <p:spPr>
          <a:xfrm>
            <a:off x="179512" y="764705"/>
            <a:ext cx="8712968" cy="5616624"/>
          </a:xfrm>
        </p:spPr>
        <p:txBody>
          <a:bodyPr>
            <a:noAutofit/>
          </a:bodyPr>
          <a:lstStyle/>
          <a:p>
            <a:pPr marL="269875" indent="-255588"/>
            <a:r>
              <a:rPr lang="en-GB" sz="1570" b="1" dirty="0" smtClean="0">
                <a:latin typeface="Calibri" pitchFamily="34" charset="0"/>
                <a:cs typeface="Calibri" pitchFamily="34" charset="0"/>
              </a:rPr>
              <a:t>Delivery constraints</a:t>
            </a:r>
            <a:r>
              <a:rPr lang="en-GB" sz="1570" b="1" dirty="0">
                <a:latin typeface="Calibri" pitchFamily="34" charset="0"/>
                <a:cs typeface="Calibri" pitchFamily="34" charset="0"/>
              </a:rPr>
              <a:t> </a:t>
            </a:r>
            <a:r>
              <a:rPr lang="en-GB" sz="1570" dirty="0" smtClean="0">
                <a:latin typeface="Calibri" pitchFamily="34" charset="0"/>
                <a:cs typeface="Calibri" pitchFamily="34" charset="0"/>
              </a:rPr>
              <a:t>– After you have shrunk down the file, stored it in the right location, made sure of its format, and carefully managed its size and shape and inserting and embedding the code and links, there are other things that can go wrong that are not always foreseen.</a:t>
            </a:r>
          </a:p>
          <a:p>
            <a:pPr marL="269875" indent="-255588"/>
            <a:r>
              <a:rPr lang="en-GB" sz="1570" b="1" dirty="0" smtClean="0">
                <a:latin typeface="Calibri" pitchFamily="34" charset="0"/>
                <a:cs typeface="Calibri" pitchFamily="34" charset="0"/>
              </a:rPr>
              <a:t>File naming</a:t>
            </a:r>
            <a:r>
              <a:rPr lang="en-GB" sz="1570" dirty="0" smtClean="0">
                <a:latin typeface="Calibri" pitchFamily="34" charset="0"/>
                <a:cs typeface="Calibri" pitchFamily="34" charset="0"/>
              </a:rPr>
              <a:t> – Some browsers do not like files saved with either odd characters or with spaces in their name. When inserted onto a web page the page will not complain, programs like Dreamweaver assume you know what you are doing but the image or animation will simply not show. For every character in a name there is an </a:t>
            </a:r>
            <a:r>
              <a:rPr lang="en-GB" sz="1570" dirty="0" err="1" smtClean="0">
                <a:latin typeface="Calibri" pitchFamily="34" charset="0"/>
                <a:cs typeface="Calibri" pitchFamily="34" charset="0"/>
              </a:rPr>
              <a:t>Ascii</a:t>
            </a:r>
            <a:r>
              <a:rPr lang="en-GB" sz="1570" dirty="0" smtClean="0">
                <a:latin typeface="Calibri" pitchFamily="34" charset="0"/>
                <a:cs typeface="Calibri" pitchFamily="34" charset="0"/>
              </a:rPr>
              <a:t> code for it and sometimes this simply conflicts with HTML.</a:t>
            </a:r>
          </a:p>
          <a:p>
            <a:pPr marL="269875" indent="-255588"/>
            <a:r>
              <a:rPr lang="en-GB" sz="1570" b="1" dirty="0" smtClean="0">
                <a:latin typeface="Calibri" pitchFamily="34" charset="0"/>
                <a:cs typeface="Calibri" pitchFamily="34" charset="0"/>
              </a:rPr>
              <a:t>Web Storage</a:t>
            </a:r>
            <a:r>
              <a:rPr lang="en-GB" sz="1570" dirty="0" smtClean="0">
                <a:latin typeface="Calibri" pitchFamily="34" charset="0"/>
                <a:cs typeface="Calibri" pitchFamily="34" charset="0"/>
              </a:rPr>
              <a:t> – Some web hosts restrict down their users to 50mb, enough for a standard site with graphics but animation files can overstretch that quota, similarly web users have a download limit and when that limit is reached, images and animations are the first to go.</a:t>
            </a:r>
          </a:p>
          <a:p>
            <a:pPr marL="269875" indent="-255588"/>
            <a:r>
              <a:rPr lang="en-GB" sz="1570" b="1" dirty="0" smtClean="0">
                <a:latin typeface="Calibri" pitchFamily="34" charset="0"/>
                <a:cs typeface="Calibri" pitchFamily="34" charset="0"/>
              </a:rPr>
              <a:t>Hosting Issues</a:t>
            </a:r>
            <a:r>
              <a:rPr lang="en-GB" sz="1570" dirty="0" smtClean="0">
                <a:latin typeface="Calibri" pitchFamily="34" charset="0"/>
                <a:cs typeface="Calibri" pitchFamily="34" charset="0"/>
              </a:rPr>
              <a:t> – Not all web hosting companies will be able to host formats such as DHTML, XAML, or Silverlight. Before choosing a host check their file formats and capabilities before considering being hosted.</a:t>
            </a:r>
          </a:p>
          <a:p>
            <a:pPr marL="269875" indent="-255588"/>
            <a:r>
              <a:rPr lang="en-GB" sz="1570" b="1" dirty="0" smtClean="0">
                <a:latin typeface="Calibri" pitchFamily="34" charset="0"/>
                <a:cs typeface="Calibri" pitchFamily="34" charset="0"/>
              </a:rPr>
              <a:t>Browser Compatibility</a:t>
            </a:r>
            <a:r>
              <a:rPr lang="en-GB" sz="1570" dirty="0" smtClean="0">
                <a:latin typeface="Calibri" pitchFamily="34" charset="0"/>
                <a:cs typeface="Calibri" pitchFamily="34" charset="0"/>
              </a:rPr>
              <a:t> – the bigger issue with delivery, not all browsers are the same, we know this from experience, IE, Firefox, Chrome and Opera all have issues and benefits of use. Silverlight should work well in IE as it is Microsoft but not all Java or DHTML works as intended in Opera and Firefox. This is not something that can be managed but is something that can be anticipated.</a:t>
            </a:r>
          </a:p>
          <a:p>
            <a:pPr marL="14287" indent="0">
              <a:buNone/>
            </a:pPr>
            <a:r>
              <a:rPr lang="en-GB" sz="1570" b="1" dirty="0" smtClean="0">
                <a:latin typeface="Calibri" pitchFamily="34" charset="0"/>
                <a:cs typeface="Calibri" pitchFamily="34" charset="0"/>
              </a:rPr>
              <a:t>D1.2 </a:t>
            </a:r>
            <a:r>
              <a:rPr lang="en-GB" sz="1570" b="1" dirty="0">
                <a:latin typeface="Calibri" pitchFamily="34" charset="0"/>
                <a:cs typeface="Calibri" pitchFamily="34" charset="0"/>
              </a:rPr>
              <a:t>– Task </a:t>
            </a:r>
            <a:r>
              <a:rPr lang="en-GB" sz="1570" b="1" dirty="0" smtClean="0">
                <a:latin typeface="Calibri" pitchFamily="34" charset="0"/>
                <a:cs typeface="Calibri" pitchFamily="34" charset="0"/>
              </a:rPr>
              <a:t>18</a:t>
            </a:r>
            <a:r>
              <a:rPr lang="en-GB" sz="1570" dirty="0" smtClean="0">
                <a:latin typeface="Calibri" pitchFamily="34" charset="0"/>
                <a:cs typeface="Calibri" pitchFamily="34" charset="0"/>
              </a:rPr>
              <a:t> </a:t>
            </a:r>
            <a:r>
              <a:rPr lang="en-GB" sz="1570" dirty="0">
                <a:latin typeface="Calibri" pitchFamily="34" charset="0"/>
                <a:cs typeface="Calibri" pitchFamily="34" charset="0"/>
              </a:rPr>
              <a:t>– Outline the </a:t>
            </a:r>
            <a:r>
              <a:rPr lang="en-GB" sz="1570" b="1" dirty="0" smtClean="0">
                <a:latin typeface="Calibri" pitchFamily="34" charset="0"/>
                <a:cs typeface="Calibri" pitchFamily="34" charset="0"/>
              </a:rPr>
              <a:t>Delivery Constraint </a:t>
            </a:r>
            <a:r>
              <a:rPr lang="en-GB" sz="1570" dirty="0" smtClean="0">
                <a:latin typeface="Calibri" pitchFamily="34" charset="0"/>
                <a:cs typeface="Calibri" pitchFamily="34" charset="0"/>
              </a:rPr>
              <a:t>considerations </a:t>
            </a:r>
            <a:r>
              <a:rPr lang="en-GB" sz="1570" dirty="0">
                <a:latin typeface="Calibri" pitchFamily="34" charset="0"/>
                <a:cs typeface="Calibri" pitchFamily="34" charset="0"/>
              </a:rPr>
              <a:t>necessary in </a:t>
            </a:r>
            <a:r>
              <a:rPr lang="en-GB" sz="1570" dirty="0" smtClean="0">
                <a:latin typeface="Calibri" pitchFamily="34" charset="0"/>
                <a:cs typeface="Calibri" pitchFamily="34" charset="0"/>
              </a:rPr>
              <a:t>hosting and demonstrating </a:t>
            </a:r>
            <a:r>
              <a:rPr lang="en-GB" sz="1570" dirty="0">
                <a:latin typeface="Calibri" pitchFamily="34" charset="0"/>
                <a:cs typeface="Calibri" pitchFamily="34" charset="0"/>
              </a:rPr>
              <a:t>web animations and the constraints that this may make on file formats, physical size, and size of file</a:t>
            </a:r>
          </a:p>
        </p:txBody>
      </p:sp>
      <p:graphicFrame>
        <p:nvGraphicFramePr>
          <p:cNvPr id="2" name="Table 1"/>
          <p:cNvGraphicFramePr>
            <a:graphicFrameLocks noGrp="1"/>
          </p:cNvGraphicFramePr>
          <p:nvPr>
            <p:extLst>
              <p:ext uri="{D42A27DB-BD31-4B8C-83A1-F6EECF244321}">
                <p14:modId xmlns:p14="http://schemas.microsoft.com/office/powerpoint/2010/main" val="1408004960"/>
              </p:ext>
            </p:extLst>
          </p:nvPr>
        </p:nvGraphicFramePr>
        <p:xfrm>
          <a:off x="251520" y="5949280"/>
          <a:ext cx="8640960" cy="370840"/>
        </p:xfrm>
        <a:graphic>
          <a:graphicData uri="http://schemas.openxmlformats.org/drawingml/2006/table">
            <a:tbl>
              <a:tblPr firstRow="1" bandRow="1">
                <a:tableStyleId>{5C22544A-7EE6-4342-B048-85BDC9FD1C3A}</a:tableStyleId>
              </a:tblPr>
              <a:tblGrid>
                <a:gridCol w="2160240"/>
                <a:gridCol w="1728192"/>
                <a:gridCol w="1944216"/>
                <a:gridCol w="2808312"/>
              </a:tblGrid>
              <a:tr h="370840">
                <a:tc>
                  <a:txBody>
                    <a:bodyPr/>
                    <a:lstStyle/>
                    <a:p>
                      <a:r>
                        <a:rPr lang="en-GB" dirty="0" smtClean="0"/>
                        <a:t>File Naming</a:t>
                      </a:r>
                      <a:endParaRPr lang="en-GB" dirty="0"/>
                    </a:p>
                  </a:txBody>
                  <a:tcPr/>
                </a:tc>
                <a:tc>
                  <a:txBody>
                    <a:bodyPr/>
                    <a:lstStyle/>
                    <a:p>
                      <a:r>
                        <a:rPr lang="en-GB" dirty="0" smtClean="0"/>
                        <a:t>Web Storage</a:t>
                      </a:r>
                      <a:endParaRPr lang="en-GB" dirty="0"/>
                    </a:p>
                  </a:txBody>
                  <a:tcPr/>
                </a:tc>
                <a:tc>
                  <a:txBody>
                    <a:bodyPr/>
                    <a:lstStyle/>
                    <a:p>
                      <a:r>
                        <a:rPr lang="en-GB" dirty="0" smtClean="0"/>
                        <a:t>Hosting Issues</a:t>
                      </a:r>
                      <a:endParaRPr lang="en-GB" dirty="0"/>
                    </a:p>
                  </a:txBody>
                  <a:tcPr/>
                </a:tc>
                <a:tc>
                  <a:txBody>
                    <a:bodyPr/>
                    <a:lstStyle/>
                    <a:p>
                      <a:r>
                        <a:rPr lang="en-GB" dirty="0" smtClean="0"/>
                        <a:t>Browser Compatibility</a:t>
                      </a:r>
                      <a:endParaRPr lang="en-GB" dirty="0"/>
                    </a:p>
                  </a:txBody>
                  <a:tcPr/>
                </a:tc>
              </a:tr>
            </a:tbl>
          </a:graphicData>
        </a:graphic>
      </p:graphicFrame>
    </p:spTree>
    <p:extLst>
      <p:ext uri="{BB962C8B-B14F-4D97-AF65-F5344CB8AC3E}">
        <p14:creationId xmlns:p14="http://schemas.microsoft.com/office/powerpoint/2010/main" val="58349558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12700" indent="0">
              <a:buNone/>
            </a:pPr>
            <a:r>
              <a:rPr lang="en-GB" sz="1800" b="1" dirty="0">
                <a:latin typeface="Calibri" pitchFamily="34" charset="0"/>
                <a:cs typeface="Calibri" pitchFamily="34" charset="0"/>
              </a:rPr>
              <a:t>P1.1 - Task 01 - </a:t>
            </a:r>
            <a:r>
              <a:rPr lang="en-GB" sz="1800" dirty="0">
                <a:latin typeface="Calibri" pitchFamily="34" charset="0"/>
                <a:cs typeface="Calibri" pitchFamily="34" charset="0"/>
              </a:rPr>
              <a:t>Research and explore, with examples, the different uses/purposes of animation used by the different industries.</a:t>
            </a:r>
          </a:p>
          <a:p>
            <a:pPr marL="12700" indent="0">
              <a:buNone/>
            </a:pPr>
            <a:r>
              <a:rPr lang="en-GB" sz="1800" b="1" dirty="0" smtClean="0">
                <a:latin typeface="Calibri" pitchFamily="34" charset="0"/>
                <a:cs typeface="Calibri" pitchFamily="34" charset="0"/>
              </a:rPr>
              <a:t>P1.2 </a:t>
            </a:r>
            <a:r>
              <a:rPr lang="en-GB" sz="1800" b="1" dirty="0">
                <a:latin typeface="Calibri" pitchFamily="34" charset="0"/>
                <a:cs typeface="Calibri" pitchFamily="34" charset="0"/>
              </a:rPr>
              <a:t>– Task 02</a:t>
            </a:r>
            <a:r>
              <a:rPr lang="en-GB" sz="1800" dirty="0">
                <a:latin typeface="Calibri" pitchFamily="34" charset="0"/>
                <a:cs typeface="Calibri" pitchFamily="34" charset="0"/>
              </a:rPr>
              <a:t> – State and define the technical difference between Vector and Raster animations with chosen examples in terms of function and limitations.</a:t>
            </a:r>
          </a:p>
          <a:p>
            <a:pPr marL="12700" indent="0">
              <a:buNone/>
            </a:pPr>
            <a:r>
              <a:rPr lang="en-GB" sz="1800" b="1" dirty="0" smtClean="0">
                <a:latin typeface="Calibri" pitchFamily="34" charset="0"/>
                <a:cs typeface="Calibri" pitchFamily="34" charset="0"/>
              </a:rPr>
              <a:t>M1.1 </a:t>
            </a:r>
            <a:r>
              <a:rPr lang="en-GB" sz="1800" b="1" dirty="0">
                <a:latin typeface="Calibri" pitchFamily="34" charset="0"/>
                <a:cs typeface="Calibri" pitchFamily="34" charset="0"/>
              </a:rPr>
              <a:t>– Task 03 - </a:t>
            </a:r>
            <a:r>
              <a:rPr lang="en-GB" sz="1800" dirty="0">
                <a:latin typeface="Calibri" pitchFamily="34" charset="0"/>
                <a:cs typeface="Calibri" pitchFamily="34" charset="0"/>
              </a:rPr>
              <a:t>Highlight the most appropriate file type depending on type of animation that is being produced, justifying your choices for the </a:t>
            </a:r>
            <a:r>
              <a:rPr lang="en-GB" sz="1800" dirty="0" smtClean="0">
                <a:latin typeface="Calibri" pitchFamily="34" charset="0"/>
                <a:cs typeface="Calibri" pitchFamily="34" charset="0"/>
              </a:rPr>
              <a:t>animated graphic.</a:t>
            </a:r>
            <a:endParaRPr lang="en-GB" sz="1800" dirty="0">
              <a:latin typeface="Calibri" pitchFamily="34" charset="0"/>
              <a:cs typeface="Calibri" pitchFamily="34" charset="0"/>
            </a:endParaRPr>
          </a:p>
          <a:p>
            <a:pPr marL="12700" indent="0">
              <a:buNone/>
            </a:pPr>
            <a:r>
              <a:rPr lang="en-GB" sz="1800" b="1" dirty="0" smtClean="0">
                <a:latin typeface="Calibri" pitchFamily="34" charset="0"/>
                <a:cs typeface="Calibri" pitchFamily="34" charset="0"/>
              </a:rPr>
              <a:t>P1.3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04</a:t>
            </a:r>
            <a:r>
              <a:rPr lang="en-GB" sz="1800" dirty="0" smtClean="0">
                <a:latin typeface="Calibri" pitchFamily="34" charset="0"/>
                <a:cs typeface="Calibri" pitchFamily="34" charset="0"/>
              </a:rPr>
              <a:t> </a:t>
            </a:r>
            <a:r>
              <a:rPr lang="en-GB" sz="1800" dirty="0">
                <a:latin typeface="Calibri" pitchFamily="34" charset="0"/>
                <a:cs typeface="Calibri" pitchFamily="34" charset="0"/>
              </a:rPr>
              <a:t>– Define and compare </a:t>
            </a:r>
            <a:r>
              <a:rPr lang="en-GB" sz="1800" b="1" dirty="0" err="1">
                <a:latin typeface="Calibri" pitchFamily="34" charset="0"/>
                <a:cs typeface="Calibri" pitchFamily="34" charset="0"/>
              </a:rPr>
              <a:t>Lossy</a:t>
            </a:r>
            <a:r>
              <a:rPr lang="en-GB" sz="1800" dirty="0">
                <a:latin typeface="Calibri" pitchFamily="34" charset="0"/>
                <a:cs typeface="Calibri" pitchFamily="34" charset="0"/>
              </a:rPr>
              <a:t> and </a:t>
            </a:r>
            <a:r>
              <a:rPr lang="en-GB" sz="1800" b="1" dirty="0">
                <a:latin typeface="Calibri" pitchFamily="34" charset="0"/>
                <a:cs typeface="Calibri" pitchFamily="34" charset="0"/>
              </a:rPr>
              <a:t>Lossless</a:t>
            </a:r>
            <a:r>
              <a:rPr lang="en-GB" sz="1800" dirty="0">
                <a:latin typeface="Calibri" pitchFamily="34" charset="0"/>
                <a:cs typeface="Calibri" pitchFamily="34" charset="0"/>
              </a:rPr>
              <a:t> Compression and the importance of </a:t>
            </a:r>
            <a:r>
              <a:rPr lang="en-GB" sz="1800" b="1" dirty="0">
                <a:latin typeface="Calibri" pitchFamily="34" charset="0"/>
                <a:cs typeface="Calibri" pitchFamily="34" charset="0"/>
              </a:rPr>
              <a:t>Optimising</a:t>
            </a:r>
            <a:r>
              <a:rPr lang="en-GB" sz="1800" dirty="0">
                <a:latin typeface="Calibri" pitchFamily="34" charset="0"/>
                <a:cs typeface="Calibri" pitchFamily="34" charset="0"/>
              </a:rPr>
              <a:t> images for final output and the effects on download times with chosen examples.</a:t>
            </a:r>
          </a:p>
          <a:p>
            <a:pPr marL="12700" indent="0">
              <a:buNone/>
            </a:pPr>
            <a:r>
              <a:rPr lang="en-GB" sz="1800" b="1" dirty="0">
                <a:latin typeface="Calibri" pitchFamily="34" charset="0"/>
                <a:cs typeface="Calibri" pitchFamily="34" charset="0"/>
              </a:rPr>
              <a:t>M1.1 – Task </a:t>
            </a:r>
            <a:r>
              <a:rPr lang="en-GB" sz="1800" b="1" dirty="0" smtClean="0">
                <a:latin typeface="Calibri" pitchFamily="34" charset="0"/>
                <a:cs typeface="Calibri" pitchFamily="34" charset="0"/>
              </a:rPr>
              <a:t>05 </a:t>
            </a:r>
            <a:r>
              <a:rPr lang="en-GB" sz="1800" dirty="0">
                <a:latin typeface="Calibri" pitchFamily="34" charset="0"/>
                <a:cs typeface="Calibri" pitchFamily="34" charset="0"/>
              </a:rPr>
              <a:t>- Show and compare the sizes of files without compression and those of compressed files to show the differences across a range of different software designed for web animation.</a:t>
            </a:r>
          </a:p>
          <a:p>
            <a:pPr marL="12700" indent="0">
              <a:buNone/>
            </a:pPr>
            <a:r>
              <a:rPr lang="en-GB" sz="1800" b="1" dirty="0" smtClean="0">
                <a:latin typeface="Calibri" pitchFamily="34" charset="0"/>
                <a:cs typeface="Calibri" pitchFamily="34" charset="0"/>
              </a:rPr>
              <a:t>P1.4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06</a:t>
            </a:r>
            <a:r>
              <a:rPr lang="en-GB" sz="1800" dirty="0" smtClean="0">
                <a:latin typeface="Calibri" pitchFamily="34" charset="0"/>
                <a:cs typeface="Calibri" pitchFamily="34" charset="0"/>
              </a:rPr>
              <a:t> </a:t>
            </a:r>
            <a:r>
              <a:rPr lang="en-GB" sz="1800" dirty="0">
                <a:latin typeface="Calibri" pitchFamily="34" charset="0"/>
                <a:cs typeface="Calibri" pitchFamily="34" charset="0"/>
              </a:rPr>
              <a:t>– Define and compare </a:t>
            </a:r>
            <a:r>
              <a:rPr lang="en-GB" sz="1800" b="1" dirty="0">
                <a:latin typeface="Calibri" pitchFamily="34" charset="0"/>
                <a:cs typeface="Calibri" pitchFamily="34" charset="0"/>
              </a:rPr>
              <a:t>Frame Rates</a:t>
            </a:r>
            <a:r>
              <a:rPr lang="en-GB" sz="1800" dirty="0">
                <a:latin typeface="Calibri" pitchFamily="34" charset="0"/>
                <a:cs typeface="Calibri" pitchFamily="34" charset="0"/>
              </a:rPr>
              <a:t> and the importance of </a:t>
            </a:r>
            <a:r>
              <a:rPr lang="en-GB" sz="1800" b="1" dirty="0">
                <a:latin typeface="Calibri" pitchFamily="34" charset="0"/>
                <a:cs typeface="Calibri" pitchFamily="34" charset="0"/>
              </a:rPr>
              <a:t>Frame Rates</a:t>
            </a:r>
            <a:r>
              <a:rPr lang="en-GB" sz="1800" dirty="0">
                <a:latin typeface="Calibri" pitchFamily="34" charset="0"/>
                <a:cs typeface="Calibri" pitchFamily="34" charset="0"/>
              </a:rPr>
              <a:t> for final output </a:t>
            </a:r>
            <a:r>
              <a:rPr lang="en-GB" sz="1800" dirty="0" smtClean="0">
                <a:latin typeface="Calibri" pitchFamily="34" charset="0"/>
                <a:cs typeface="Calibri" pitchFamily="34" charset="0"/>
              </a:rPr>
              <a:t>and </a:t>
            </a:r>
            <a:r>
              <a:rPr lang="en-GB" sz="1800" dirty="0">
                <a:latin typeface="Calibri" pitchFamily="34" charset="0"/>
                <a:cs typeface="Calibri" pitchFamily="34" charset="0"/>
              </a:rPr>
              <a:t>the effects on download times with chosen examples.</a:t>
            </a:r>
          </a:p>
          <a:p>
            <a:pPr marL="12700" indent="0">
              <a:buNone/>
            </a:pPr>
            <a:r>
              <a:rPr lang="en-GB" sz="1800" b="1" dirty="0">
                <a:latin typeface="Calibri" pitchFamily="34" charset="0"/>
                <a:cs typeface="Calibri" pitchFamily="34" charset="0"/>
              </a:rPr>
              <a:t>M1.2 – Task </a:t>
            </a:r>
            <a:r>
              <a:rPr lang="en-GB" sz="1800" b="1" dirty="0" smtClean="0">
                <a:latin typeface="Calibri" pitchFamily="34" charset="0"/>
                <a:cs typeface="Calibri" pitchFamily="34" charset="0"/>
              </a:rPr>
              <a:t>07 </a:t>
            </a:r>
            <a:r>
              <a:rPr lang="en-GB" sz="1800" b="1" dirty="0">
                <a:latin typeface="Calibri" pitchFamily="34" charset="0"/>
                <a:cs typeface="Calibri" pitchFamily="34" charset="0"/>
              </a:rPr>
              <a:t>- </a:t>
            </a:r>
            <a:r>
              <a:rPr lang="en-GB" sz="1800" dirty="0">
                <a:latin typeface="Calibri" pitchFamily="34" charset="0"/>
                <a:cs typeface="Calibri" pitchFamily="34" charset="0"/>
              </a:rPr>
              <a:t>Highlight the most appropriate frame speed depending on type of animation that is being produced, justifying your choices for the animated graphic. </a:t>
            </a:r>
            <a:endParaRPr lang="en-GB" sz="1800" dirty="0" smtClean="0">
              <a:latin typeface="Calibri" pitchFamily="34" charset="0"/>
              <a:cs typeface="Calibri" pitchFamily="34" charset="0"/>
            </a:endParaRPr>
          </a:p>
          <a:p>
            <a:pPr marL="12700" indent="0">
              <a:buNone/>
            </a:pPr>
            <a:r>
              <a:rPr lang="en-GB" sz="1800" b="1" dirty="0" smtClean="0">
                <a:latin typeface="Calibri" pitchFamily="34" charset="0"/>
                <a:cs typeface="Calibri" pitchFamily="34" charset="0"/>
              </a:rPr>
              <a:t>P1.5 </a:t>
            </a:r>
            <a:r>
              <a:rPr lang="en-GB" sz="1800" b="1" dirty="0">
                <a:latin typeface="Calibri" pitchFamily="34" charset="0"/>
                <a:cs typeface="Calibri" pitchFamily="34" charset="0"/>
              </a:rPr>
              <a:t>– Task </a:t>
            </a:r>
            <a:r>
              <a:rPr lang="en-GB" sz="1800" b="1" dirty="0" smtClean="0">
                <a:latin typeface="Calibri" pitchFamily="34" charset="0"/>
                <a:cs typeface="Calibri" pitchFamily="34" charset="0"/>
              </a:rPr>
              <a:t>08</a:t>
            </a:r>
            <a:r>
              <a:rPr lang="en-GB" sz="1800" dirty="0" smtClean="0">
                <a:latin typeface="Calibri" pitchFamily="34" charset="0"/>
                <a:cs typeface="Calibri" pitchFamily="34" charset="0"/>
              </a:rPr>
              <a:t> </a:t>
            </a:r>
            <a:r>
              <a:rPr lang="en-GB" sz="1800" dirty="0">
                <a:latin typeface="Calibri" pitchFamily="34" charset="0"/>
                <a:cs typeface="Calibri" pitchFamily="34" charset="0"/>
              </a:rPr>
              <a:t>– Define the principles </a:t>
            </a:r>
            <a:r>
              <a:rPr lang="en-GB" sz="1800" b="1" dirty="0">
                <a:latin typeface="Calibri" pitchFamily="34" charset="0"/>
                <a:cs typeface="Calibri" pitchFamily="34" charset="0"/>
              </a:rPr>
              <a:t>Morphing, Tweening </a:t>
            </a:r>
            <a:r>
              <a:rPr lang="en-GB" sz="1800" dirty="0">
                <a:latin typeface="Calibri" pitchFamily="34" charset="0"/>
                <a:cs typeface="Calibri" pitchFamily="34" charset="0"/>
              </a:rPr>
              <a:t>and </a:t>
            </a:r>
            <a:r>
              <a:rPr lang="en-GB" sz="1800" b="1" dirty="0">
                <a:latin typeface="Calibri" pitchFamily="34" charset="0"/>
                <a:cs typeface="Calibri" pitchFamily="34" charset="0"/>
              </a:rPr>
              <a:t>Onion Skinning</a:t>
            </a:r>
            <a:r>
              <a:rPr lang="en-GB" sz="1800" dirty="0">
                <a:latin typeface="Calibri" pitchFamily="34" charset="0"/>
                <a:cs typeface="Calibri" pitchFamily="34" charset="0"/>
              </a:rPr>
              <a:t> in terms of animations and the technical processes involved, with examples.</a:t>
            </a:r>
          </a:p>
          <a:p>
            <a:pPr marL="12700" indent="0">
              <a:buNone/>
            </a:pPr>
            <a:r>
              <a:rPr lang="en-GB" sz="1800" b="1" dirty="0">
                <a:latin typeface="Calibri" pitchFamily="34" charset="0"/>
                <a:cs typeface="Calibri" pitchFamily="34" charset="0"/>
              </a:rPr>
              <a:t>M1.3 – Task </a:t>
            </a:r>
            <a:r>
              <a:rPr lang="en-GB" sz="1800" b="1" dirty="0" smtClean="0">
                <a:latin typeface="Calibri" pitchFamily="34" charset="0"/>
                <a:cs typeface="Calibri" pitchFamily="34" charset="0"/>
              </a:rPr>
              <a:t>09 </a:t>
            </a:r>
            <a:r>
              <a:rPr lang="en-GB" sz="1800" b="1" dirty="0">
                <a:latin typeface="Calibri" pitchFamily="34" charset="0"/>
                <a:cs typeface="Calibri" pitchFamily="34" charset="0"/>
              </a:rPr>
              <a:t>- </a:t>
            </a:r>
            <a:r>
              <a:rPr lang="en-GB" sz="1800" dirty="0">
                <a:latin typeface="Calibri" pitchFamily="34" charset="0"/>
                <a:cs typeface="Calibri" pitchFamily="34" charset="0"/>
              </a:rPr>
              <a:t>Highlight the most appropriate animation technique depending on type of animation that is being produced, justifying your choices for the animated </a:t>
            </a:r>
            <a:r>
              <a:rPr lang="en-GB" sz="1800" dirty="0" smtClean="0">
                <a:latin typeface="Calibri" pitchFamily="34" charset="0"/>
                <a:cs typeface="Calibri" pitchFamily="34" charset="0"/>
              </a:rPr>
              <a:t>graphic.</a:t>
            </a:r>
            <a:endParaRPr lang="en-GB" sz="1800" dirty="0">
              <a:latin typeface="Calibri" pitchFamily="34" charset="0"/>
              <a:cs typeface="Calibri" pitchFamily="34" charset="0"/>
            </a:endParaRP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159247845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20688"/>
            <a:ext cx="8928992" cy="5760640"/>
          </a:xfrm>
        </p:spPr>
        <p:txBody>
          <a:bodyPr>
            <a:noAutofit/>
          </a:bodyPr>
          <a:lstStyle/>
          <a:p>
            <a:pPr marL="12700" indent="0">
              <a:buNone/>
            </a:pPr>
            <a:r>
              <a:rPr lang="en-GB" sz="1650" b="1" dirty="0" smtClean="0">
                <a:latin typeface="Calibri" pitchFamily="34" charset="0"/>
                <a:cs typeface="Calibri" pitchFamily="34" charset="0"/>
              </a:rPr>
              <a:t>P1.6 </a:t>
            </a:r>
            <a:r>
              <a:rPr lang="en-GB" sz="1650" b="1" dirty="0">
                <a:latin typeface="Calibri" pitchFamily="34" charset="0"/>
                <a:cs typeface="Calibri" pitchFamily="34" charset="0"/>
              </a:rPr>
              <a:t>– Task </a:t>
            </a:r>
            <a:r>
              <a:rPr lang="en-GB" sz="1650" b="1" dirty="0" smtClean="0">
                <a:latin typeface="Calibri" pitchFamily="34" charset="0"/>
                <a:cs typeface="Calibri" pitchFamily="34" charset="0"/>
              </a:rPr>
              <a:t>10</a:t>
            </a:r>
            <a:r>
              <a:rPr lang="en-GB" sz="1650" dirty="0" smtClean="0">
                <a:latin typeface="Calibri" pitchFamily="34" charset="0"/>
                <a:cs typeface="Calibri" pitchFamily="34" charset="0"/>
              </a:rPr>
              <a:t> </a:t>
            </a:r>
            <a:r>
              <a:rPr lang="en-GB" sz="1650" dirty="0">
                <a:latin typeface="Calibri" pitchFamily="34" charset="0"/>
                <a:cs typeface="Calibri" pitchFamily="34" charset="0"/>
              </a:rPr>
              <a:t>– Outline the </a:t>
            </a:r>
            <a:r>
              <a:rPr lang="en-GB" sz="1650" b="1" dirty="0" smtClean="0">
                <a:latin typeface="Calibri" pitchFamily="34" charset="0"/>
                <a:cs typeface="Calibri" pitchFamily="34" charset="0"/>
              </a:rPr>
              <a:t>Extent</a:t>
            </a:r>
            <a:r>
              <a:rPr lang="en-GB" sz="1650" dirty="0" smtClean="0">
                <a:latin typeface="Calibri" pitchFamily="34" charset="0"/>
                <a:cs typeface="Calibri" pitchFamily="34" charset="0"/>
              </a:rPr>
              <a:t> </a:t>
            </a:r>
            <a:r>
              <a:rPr lang="en-GB" sz="1650" dirty="0">
                <a:latin typeface="Calibri" pitchFamily="34" charset="0"/>
                <a:cs typeface="Calibri" pitchFamily="34" charset="0"/>
              </a:rPr>
              <a:t>and </a:t>
            </a:r>
            <a:r>
              <a:rPr lang="en-GB" sz="1650" b="1" dirty="0">
                <a:latin typeface="Calibri" pitchFamily="34" charset="0"/>
                <a:cs typeface="Calibri" pitchFamily="34" charset="0"/>
              </a:rPr>
              <a:t>Format</a:t>
            </a:r>
            <a:r>
              <a:rPr lang="en-GB" sz="1650" dirty="0">
                <a:latin typeface="Calibri" pitchFamily="34" charset="0"/>
                <a:cs typeface="Calibri" pitchFamily="34" charset="0"/>
              </a:rPr>
              <a:t> Interaction considerations in terms of animations and the technical processes involved, with examples.</a:t>
            </a:r>
          </a:p>
          <a:p>
            <a:pPr marL="12700" indent="0">
              <a:buNone/>
            </a:pPr>
            <a:r>
              <a:rPr lang="en-GB" sz="1650" b="1" dirty="0">
                <a:latin typeface="Calibri" pitchFamily="34" charset="0"/>
                <a:cs typeface="Calibri" pitchFamily="34" charset="0"/>
              </a:rPr>
              <a:t>M1.4 – Task </a:t>
            </a:r>
            <a:r>
              <a:rPr lang="en-GB" sz="1650" b="1" dirty="0" smtClean="0">
                <a:latin typeface="Calibri" pitchFamily="34" charset="0"/>
                <a:cs typeface="Calibri" pitchFamily="34" charset="0"/>
              </a:rPr>
              <a:t>11 </a:t>
            </a:r>
            <a:r>
              <a:rPr lang="en-GB" sz="1650" b="1" dirty="0">
                <a:latin typeface="Calibri" pitchFamily="34" charset="0"/>
                <a:cs typeface="Calibri" pitchFamily="34" charset="0"/>
              </a:rPr>
              <a:t>- </a:t>
            </a:r>
            <a:r>
              <a:rPr lang="en-GB" sz="1650" dirty="0">
                <a:latin typeface="Calibri" pitchFamily="34" charset="0"/>
                <a:cs typeface="Calibri" pitchFamily="34" charset="0"/>
              </a:rPr>
              <a:t>Highlight the </a:t>
            </a:r>
            <a:r>
              <a:rPr lang="en-GB" sz="1650" b="1" dirty="0">
                <a:latin typeface="Calibri" pitchFamily="34" charset="0"/>
                <a:cs typeface="Calibri" pitchFamily="34" charset="0"/>
              </a:rPr>
              <a:t>extent</a:t>
            </a:r>
            <a:r>
              <a:rPr lang="en-GB" sz="1650" dirty="0">
                <a:latin typeface="Calibri" pitchFamily="34" charset="0"/>
                <a:cs typeface="Calibri" pitchFamily="34" charset="0"/>
              </a:rPr>
              <a:t> and </a:t>
            </a:r>
            <a:r>
              <a:rPr lang="en-GB" sz="1650" b="1" dirty="0">
                <a:latin typeface="Calibri" pitchFamily="34" charset="0"/>
                <a:cs typeface="Calibri" pitchFamily="34" charset="0"/>
              </a:rPr>
              <a:t>format</a:t>
            </a:r>
            <a:r>
              <a:rPr lang="en-GB" sz="1650" dirty="0">
                <a:latin typeface="Calibri" pitchFamily="34" charset="0"/>
                <a:cs typeface="Calibri" pitchFamily="34" charset="0"/>
              </a:rPr>
              <a:t> of your animations depending on type of animation that is being produced, justifying your choices for the </a:t>
            </a:r>
            <a:r>
              <a:rPr lang="en-GB" sz="1650" dirty="0" smtClean="0">
                <a:latin typeface="Calibri" pitchFamily="34" charset="0"/>
                <a:cs typeface="Calibri" pitchFamily="34" charset="0"/>
              </a:rPr>
              <a:t>animated graphic.</a:t>
            </a:r>
            <a:endParaRPr lang="en-GB" sz="1650" dirty="0">
              <a:latin typeface="Calibri" pitchFamily="34" charset="0"/>
              <a:cs typeface="Calibri" pitchFamily="34" charset="0"/>
            </a:endParaRPr>
          </a:p>
          <a:p>
            <a:pPr marL="12700" indent="0">
              <a:buNone/>
            </a:pPr>
            <a:r>
              <a:rPr lang="en-GB" sz="1650" b="1" dirty="0" smtClean="0">
                <a:latin typeface="Calibri" pitchFamily="34" charset="0"/>
                <a:cs typeface="Calibri" pitchFamily="34" charset="0"/>
              </a:rPr>
              <a:t>M1.5 </a:t>
            </a:r>
            <a:r>
              <a:rPr lang="en-GB" sz="1650" b="1" dirty="0">
                <a:latin typeface="Calibri" pitchFamily="34" charset="0"/>
                <a:cs typeface="Calibri" pitchFamily="34" charset="0"/>
              </a:rPr>
              <a:t>– Task </a:t>
            </a:r>
            <a:r>
              <a:rPr lang="en-GB" sz="1650" b="1" dirty="0" smtClean="0">
                <a:latin typeface="Calibri" pitchFamily="34" charset="0"/>
                <a:cs typeface="Calibri" pitchFamily="34" charset="0"/>
              </a:rPr>
              <a:t>12</a:t>
            </a:r>
            <a:r>
              <a:rPr lang="en-GB" sz="1650" dirty="0" smtClean="0">
                <a:latin typeface="Calibri" pitchFamily="34" charset="0"/>
                <a:cs typeface="Calibri" pitchFamily="34" charset="0"/>
              </a:rPr>
              <a:t> </a:t>
            </a:r>
            <a:r>
              <a:rPr lang="en-GB" sz="1650" dirty="0">
                <a:latin typeface="Calibri" pitchFamily="34" charset="0"/>
                <a:cs typeface="Calibri" pitchFamily="34" charset="0"/>
              </a:rPr>
              <a:t>– Outline the Different Software tools for creating web animations and state the benefits and issues in terms of animations and the technical processes involved, with examples.</a:t>
            </a:r>
          </a:p>
          <a:p>
            <a:pPr marL="12700" indent="0">
              <a:buNone/>
            </a:pPr>
            <a:r>
              <a:rPr lang="en-GB" sz="1650" b="1" dirty="0">
                <a:latin typeface="Calibri" pitchFamily="34" charset="0"/>
                <a:cs typeface="Calibri" pitchFamily="34" charset="0"/>
              </a:rPr>
              <a:t>M1.5 – Task </a:t>
            </a:r>
            <a:r>
              <a:rPr lang="en-GB" sz="1650" b="1" dirty="0" smtClean="0">
                <a:latin typeface="Calibri" pitchFamily="34" charset="0"/>
                <a:cs typeface="Calibri" pitchFamily="34" charset="0"/>
              </a:rPr>
              <a:t>13 </a:t>
            </a:r>
            <a:r>
              <a:rPr lang="en-GB" sz="1650" b="1" dirty="0">
                <a:latin typeface="Calibri" pitchFamily="34" charset="0"/>
                <a:cs typeface="Calibri" pitchFamily="34" charset="0"/>
              </a:rPr>
              <a:t>- </a:t>
            </a:r>
            <a:r>
              <a:rPr lang="en-GB" sz="1650" dirty="0">
                <a:latin typeface="Calibri" pitchFamily="34" charset="0"/>
                <a:cs typeface="Calibri" pitchFamily="34" charset="0"/>
              </a:rPr>
              <a:t>Highlight the most appropriate software package for your animation creation depending on type of animation that is being produced, justifying your choices for the </a:t>
            </a:r>
            <a:r>
              <a:rPr lang="en-GB" sz="1650" dirty="0" smtClean="0">
                <a:latin typeface="Calibri" pitchFamily="34" charset="0"/>
                <a:cs typeface="Calibri" pitchFamily="34" charset="0"/>
              </a:rPr>
              <a:t>animated graphic.</a:t>
            </a:r>
            <a:endParaRPr lang="en-GB" sz="1650" dirty="0">
              <a:latin typeface="Calibri" pitchFamily="34" charset="0"/>
              <a:cs typeface="Calibri" pitchFamily="34" charset="0"/>
            </a:endParaRPr>
          </a:p>
          <a:p>
            <a:pPr marL="12700" indent="0">
              <a:buNone/>
            </a:pPr>
            <a:r>
              <a:rPr lang="en-GB" sz="1650" b="1" dirty="0" smtClean="0">
                <a:latin typeface="Calibri" pitchFamily="34" charset="0"/>
                <a:cs typeface="Calibri" pitchFamily="34" charset="0"/>
              </a:rPr>
              <a:t>M1.6 </a:t>
            </a:r>
            <a:r>
              <a:rPr lang="en-GB" sz="1650" b="1" dirty="0">
                <a:latin typeface="Calibri" pitchFamily="34" charset="0"/>
                <a:cs typeface="Calibri" pitchFamily="34" charset="0"/>
              </a:rPr>
              <a:t>– Task </a:t>
            </a:r>
            <a:r>
              <a:rPr lang="en-GB" sz="1650" b="1" dirty="0" smtClean="0">
                <a:latin typeface="Calibri" pitchFamily="34" charset="0"/>
                <a:cs typeface="Calibri" pitchFamily="34" charset="0"/>
              </a:rPr>
              <a:t>14</a:t>
            </a:r>
            <a:r>
              <a:rPr lang="en-GB" sz="1650" dirty="0" smtClean="0">
                <a:latin typeface="Calibri" pitchFamily="34" charset="0"/>
                <a:cs typeface="Calibri" pitchFamily="34" charset="0"/>
              </a:rPr>
              <a:t> </a:t>
            </a:r>
            <a:r>
              <a:rPr lang="en-GB" sz="1650" dirty="0">
                <a:latin typeface="Calibri" pitchFamily="34" charset="0"/>
                <a:cs typeface="Calibri" pitchFamily="34" charset="0"/>
              </a:rPr>
              <a:t>– Outline the considerations necessary in saving the file format for creating web animations and state the benefits and issues in terms of animations and the technical processes involved, with examples.</a:t>
            </a:r>
          </a:p>
          <a:p>
            <a:pPr marL="12700" indent="0">
              <a:buNone/>
            </a:pPr>
            <a:r>
              <a:rPr lang="en-GB" sz="1650" b="1" dirty="0">
                <a:latin typeface="Calibri" pitchFamily="34" charset="0"/>
                <a:cs typeface="Calibri" pitchFamily="34" charset="0"/>
              </a:rPr>
              <a:t>M1.6 – Task </a:t>
            </a:r>
            <a:r>
              <a:rPr lang="en-GB" sz="1650" b="1" dirty="0" smtClean="0">
                <a:latin typeface="Calibri" pitchFamily="34" charset="0"/>
                <a:cs typeface="Calibri" pitchFamily="34" charset="0"/>
              </a:rPr>
              <a:t>15 </a:t>
            </a:r>
            <a:r>
              <a:rPr lang="en-GB" sz="1650" b="1" dirty="0">
                <a:latin typeface="Calibri" pitchFamily="34" charset="0"/>
                <a:cs typeface="Calibri" pitchFamily="34" charset="0"/>
              </a:rPr>
              <a:t>- </a:t>
            </a:r>
            <a:r>
              <a:rPr lang="en-GB" sz="1650" dirty="0">
                <a:latin typeface="Calibri" pitchFamily="34" charset="0"/>
                <a:cs typeface="Calibri" pitchFamily="34" charset="0"/>
              </a:rPr>
              <a:t>Show different file formats from the three types and compare their sizes and those of compressed files to show the differences across a range of different software designed for web animation.</a:t>
            </a:r>
          </a:p>
          <a:p>
            <a:pPr marL="12700" indent="0">
              <a:buNone/>
            </a:pPr>
            <a:r>
              <a:rPr lang="en-GB" sz="1650" b="1" dirty="0">
                <a:latin typeface="Calibri" pitchFamily="34" charset="0"/>
                <a:cs typeface="Calibri" pitchFamily="34" charset="0"/>
              </a:rPr>
              <a:t>M1.6 – Task </a:t>
            </a:r>
            <a:r>
              <a:rPr lang="en-GB" sz="1650" b="1" dirty="0" smtClean="0">
                <a:latin typeface="Calibri" pitchFamily="34" charset="0"/>
                <a:cs typeface="Calibri" pitchFamily="34" charset="0"/>
              </a:rPr>
              <a:t>16 </a:t>
            </a:r>
            <a:r>
              <a:rPr lang="en-GB" sz="1650" b="1" dirty="0">
                <a:latin typeface="Calibri" pitchFamily="34" charset="0"/>
                <a:cs typeface="Calibri" pitchFamily="34" charset="0"/>
              </a:rPr>
              <a:t>- </a:t>
            </a:r>
            <a:r>
              <a:rPr lang="en-GB" sz="1650" dirty="0">
                <a:latin typeface="Calibri" pitchFamily="34" charset="0"/>
                <a:cs typeface="Calibri" pitchFamily="34" charset="0"/>
              </a:rPr>
              <a:t>Highlight the most appropriate File Format for your animation creation depending on type of animation that is being produced, justifying your choices for the </a:t>
            </a:r>
            <a:r>
              <a:rPr lang="en-GB" sz="1650" dirty="0" smtClean="0">
                <a:latin typeface="Calibri" pitchFamily="34" charset="0"/>
                <a:cs typeface="Calibri" pitchFamily="34" charset="0"/>
              </a:rPr>
              <a:t>animated graphic.</a:t>
            </a:r>
            <a:endParaRPr lang="en-GB" sz="1650" dirty="0">
              <a:latin typeface="Calibri" pitchFamily="34" charset="0"/>
              <a:cs typeface="Calibri" pitchFamily="34" charset="0"/>
            </a:endParaRPr>
          </a:p>
          <a:p>
            <a:pPr marL="12700" indent="0">
              <a:buNone/>
            </a:pPr>
            <a:r>
              <a:rPr lang="en-GB" sz="1650" b="1" dirty="0" smtClean="0">
                <a:latin typeface="Calibri" pitchFamily="34" charset="0"/>
                <a:cs typeface="Calibri" pitchFamily="34" charset="0"/>
              </a:rPr>
              <a:t>D1.1 </a:t>
            </a:r>
            <a:r>
              <a:rPr lang="en-GB" sz="1650" b="1" dirty="0">
                <a:latin typeface="Calibri" pitchFamily="34" charset="0"/>
                <a:cs typeface="Calibri" pitchFamily="34" charset="0"/>
              </a:rPr>
              <a:t>– Task </a:t>
            </a:r>
            <a:r>
              <a:rPr lang="en-GB" sz="1650" b="1" dirty="0" smtClean="0">
                <a:latin typeface="Calibri" pitchFamily="34" charset="0"/>
                <a:cs typeface="Calibri" pitchFamily="34" charset="0"/>
              </a:rPr>
              <a:t>17</a:t>
            </a:r>
            <a:r>
              <a:rPr lang="en-GB" sz="1650" dirty="0" smtClean="0">
                <a:latin typeface="Calibri" pitchFamily="34" charset="0"/>
                <a:cs typeface="Calibri" pitchFamily="34" charset="0"/>
              </a:rPr>
              <a:t> </a:t>
            </a:r>
            <a:r>
              <a:rPr lang="en-GB" sz="1650" dirty="0">
                <a:latin typeface="Calibri" pitchFamily="34" charset="0"/>
                <a:cs typeface="Calibri" pitchFamily="34" charset="0"/>
              </a:rPr>
              <a:t>– Outline the considerations necessary in Delivery Formats for creating web animations and the constraints that this may make on file formats, physical size, and size of file.</a:t>
            </a:r>
          </a:p>
          <a:p>
            <a:pPr marL="12700" indent="0">
              <a:buNone/>
            </a:pPr>
            <a:r>
              <a:rPr lang="en-GB" sz="1650" b="1" dirty="0" smtClean="0">
                <a:latin typeface="Calibri" pitchFamily="34" charset="0"/>
                <a:cs typeface="Calibri" pitchFamily="34" charset="0"/>
              </a:rPr>
              <a:t>D1.2 </a:t>
            </a:r>
            <a:r>
              <a:rPr lang="en-GB" sz="1650" b="1" dirty="0">
                <a:latin typeface="Calibri" pitchFamily="34" charset="0"/>
                <a:cs typeface="Calibri" pitchFamily="34" charset="0"/>
              </a:rPr>
              <a:t>– Task </a:t>
            </a:r>
            <a:r>
              <a:rPr lang="en-GB" sz="1650" b="1" dirty="0" smtClean="0">
                <a:latin typeface="Calibri" pitchFamily="34" charset="0"/>
                <a:cs typeface="Calibri" pitchFamily="34" charset="0"/>
              </a:rPr>
              <a:t>18</a:t>
            </a:r>
            <a:r>
              <a:rPr lang="en-GB" sz="1650" dirty="0" smtClean="0">
                <a:latin typeface="Calibri" pitchFamily="34" charset="0"/>
                <a:cs typeface="Calibri" pitchFamily="34" charset="0"/>
              </a:rPr>
              <a:t> </a:t>
            </a:r>
            <a:r>
              <a:rPr lang="en-GB" sz="1650" dirty="0">
                <a:latin typeface="Calibri" pitchFamily="34" charset="0"/>
                <a:cs typeface="Calibri" pitchFamily="34" charset="0"/>
              </a:rPr>
              <a:t>– Outline the </a:t>
            </a:r>
            <a:r>
              <a:rPr lang="en-GB" sz="1650" b="1" dirty="0">
                <a:latin typeface="Calibri" pitchFamily="34" charset="0"/>
                <a:cs typeface="Calibri" pitchFamily="34" charset="0"/>
              </a:rPr>
              <a:t>Delivery Constraint </a:t>
            </a:r>
            <a:r>
              <a:rPr lang="en-GB" sz="1650" dirty="0">
                <a:latin typeface="Calibri" pitchFamily="34" charset="0"/>
                <a:cs typeface="Calibri" pitchFamily="34" charset="0"/>
              </a:rPr>
              <a:t>considerations necessary in hosting and demonstrating web animations and the constraints that this may make on file formats, physical size, and size of file</a:t>
            </a:r>
          </a:p>
        </p:txBody>
      </p:sp>
      <p:sp>
        <p:nvSpPr>
          <p:cNvPr id="17" name="Title 2"/>
          <p:cNvSpPr>
            <a:spLocks noGrp="1"/>
          </p:cNvSpPr>
          <p:nvPr>
            <p:ph type="title"/>
          </p:nvPr>
        </p:nvSpPr>
        <p:spPr>
          <a:xfrm>
            <a:off x="179512" y="188640"/>
            <a:ext cx="8733656" cy="360040"/>
          </a:xfrm>
        </p:spPr>
        <p:txBody>
          <a:bodyPr>
            <a:noAutofit/>
          </a:bodyPr>
          <a:lstStyle/>
          <a:p>
            <a:r>
              <a:rPr lang="en-GB" sz="3600" dirty="0" smtClean="0"/>
              <a:t>LO1 - Assessment </a:t>
            </a:r>
            <a:r>
              <a:rPr lang="en-GB" sz="3600" dirty="0"/>
              <a:t>Task </a:t>
            </a:r>
            <a:r>
              <a:rPr lang="en-GB" sz="3600" dirty="0" smtClean="0"/>
              <a:t>List</a:t>
            </a:r>
            <a:endParaRPr lang="en-GB" sz="3200" dirty="0"/>
          </a:p>
        </p:txBody>
      </p:sp>
    </p:spTree>
    <p:extLst>
      <p:ext uri="{BB962C8B-B14F-4D97-AF65-F5344CB8AC3E}">
        <p14:creationId xmlns:p14="http://schemas.microsoft.com/office/powerpoint/2010/main" val="294759135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251520" y="764704"/>
            <a:ext cx="8640960" cy="5544616"/>
          </a:xfrm>
        </p:spPr>
        <p:txBody>
          <a:bodyPr>
            <a:noAutofit/>
          </a:bodyPr>
          <a:lstStyle/>
          <a:p>
            <a:pPr marL="14287" indent="0">
              <a:buNone/>
            </a:pPr>
            <a:r>
              <a:rPr lang="en-GB" sz="1600" b="1" dirty="0"/>
              <a:t>Assessment Criteria P1</a:t>
            </a:r>
            <a:endParaRPr lang="en-GB" sz="1600" dirty="0"/>
          </a:p>
          <a:p>
            <a:r>
              <a:rPr lang="en-GB" sz="1600" dirty="0" smtClean="0"/>
              <a:t>The </a:t>
            </a:r>
            <a:r>
              <a:rPr lang="en-GB" sz="1600" dirty="0"/>
              <a:t>assessment criteria could be evidenced by the use of a report or presentation that will describe the uses and principles behind web animation with some appropriate use of terminology. Learners may include images to enhance and illustrate the points they are making and support their </a:t>
            </a:r>
            <a:r>
              <a:rPr lang="en-GB" sz="1600" dirty="0" smtClean="0"/>
              <a:t>evidence.</a:t>
            </a:r>
          </a:p>
          <a:p>
            <a:pPr marL="109728" indent="0">
              <a:buNone/>
            </a:pPr>
            <a:r>
              <a:rPr lang="en-GB" sz="1600" b="1" dirty="0" smtClean="0"/>
              <a:t>Assessment </a:t>
            </a:r>
            <a:r>
              <a:rPr lang="en-GB" sz="1600" b="1" dirty="0"/>
              <a:t>Criteria </a:t>
            </a:r>
            <a:r>
              <a:rPr lang="en-GB" sz="1600" b="1" dirty="0" smtClean="0"/>
              <a:t>M1</a:t>
            </a:r>
            <a:endParaRPr lang="en-GB" sz="1600" dirty="0"/>
          </a:p>
          <a:p>
            <a:r>
              <a:rPr lang="en-GB" sz="1600" dirty="0" smtClean="0"/>
              <a:t>Learners </a:t>
            </a:r>
            <a:r>
              <a:rPr lang="en-GB" sz="1600" dirty="0"/>
              <a:t>should give examples of file formats and examples of the software that can be used to author a web animation. They should show different file formats and compare their sizes and those of compressed files to show the differences across a range of different software designed for web animation. They should highlight the most appropriate depending on type of animation that is being produced justifying their choices. This could be an extension of the original documentation or a separate document. </a:t>
            </a:r>
            <a:endParaRPr lang="en-GB" sz="1600" dirty="0" smtClean="0"/>
          </a:p>
          <a:p>
            <a:pPr marL="109728" indent="0">
              <a:buNone/>
            </a:pPr>
            <a:r>
              <a:rPr lang="en-GB" sz="1600" b="1" dirty="0" smtClean="0"/>
              <a:t>Assessment </a:t>
            </a:r>
            <a:r>
              <a:rPr lang="en-GB" sz="1600" b="1" dirty="0"/>
              <a:t>Criteria </a:t>
            </a:r>
            <a:r>
              <a:rPr lang="en-GB" sz="1600" b="1" dirty="0" smtClean="0"/>
              <a:t>D1</a:t>
            </a:r>
            <a:endParaRPr lang="en-GB" sz="1600" dirty="0"/>
          </a:p>
          <a:p>
            <a:r>
              <a:rPr lang="en-GB" sz="1600" dirty="0" smtClean="0"/>
              <a:t>Learners </a:t>
            </a:r>
            <a:r>
              <a:rPr lang="en-GB" sz="1600" dirty="0"/>
              <a:t>should evaluate the different delivery formats for web animation and the constraints that this may make on file formats, physical size, and size of file this could be in the form of a more technical analysis on download speeds and file formats and sizes as well as aesthetics due to screen sizes and resolutions. This could be in a report or presentation format as an extension of the Pass and Merit criteria or a separate document. </a:t>
            </a:r>
          </a:p>
        </p:txBody>
      </p:sp>
      <p:sp>
        <p:nvSpPr>
          <p:cNvPr id="3" name="Title 2"/>
          <p:cNvSpPr>
            <a:spLocks noGrp="1"/>
          </p:cNvSpPr>
          <p:nvPr>
            <p:ph type="title"/>
          </p:nvPr>
        </p:nvSpPr>
        <p:spPr>
          <a:xfrm>
            <a:off x="179512" y="116632"/>
            <a:ext cx="8784976" cy="648072"/>
          </a:xfrm>
        </p:spPr>
        <p:txBody>
          <a:bodyPr>
            <a:normAutofit/>
          </a:bodyPr>
          <a:lstStyle/>
          <a:p>
            <a:r>
              <a:rPr lang="en-GB" sz="3200" dirty="0" smtClean="0"/>
              <a:t>Assessment Criteria P1, M1 and D1</a:t>
            </a:r>
            <a:endParaRPr lang="en-GB" sz="3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79512" y="692696"/>
            <a:ext cx="8784976" cy="5760641"/>
          </a:xfrm>
        </p:spPr>
        <p:txBody>
          <a:bodyPr>
            <a:noAutofit/>
          </a:bodyPr>
          <a:lstStyle/>
          <a:p>
            <a:pPr marL="269875" indent="-255588"/>
            <a:r>
              <a:rPr lang="en-GB" sz="1800" dirty="0" smtClean="0"/>
              <a:t>Learners </a:t>
            </a:r>
            <a:r>
              <a:rPr lang="en-GB" sz="1800" dirty="0"/>
              <a:t>need to understand the scope of animations that are available on the World Wide Web. They can be shown examples of different types (genres) and different animated formats which will help them to understand how they are made so that they can explain their own with appropriate terminology. They could then work as groups to identify a range of uses on the web for animations and the principles used, feeding back to the wider group and discussing the options available. </a:t>
            </a:r>
          </a:p>
          <a:p>
            <a:pPr marL="269875" indent="-255588"/>
            <a:r>
              <a:rPr lang="en-GB" sz="1800" dirty="0"/>
              <a:t>They should be taught good animation techniques compared to bad e.g. bad frame rates, contrast and colours, load time and compare and contrast different animations for different uses as part of the larger group. They should be taught the different file formats and software that can be used to create web animations so that they can discuss the options and with additional individual or group research, choose the most appropriate and be able to justify their choices based on a sound knowledge. </a:t>
            </a:r>
          </a:p>
          <a:p>
            <a:pPr marL="269875" indent="-255588"/>
            <a:r>
              <a:rPr lang="en-GB" sz="1800" dirty="0"/>
              <a:t>They should then consider the different delivery formats and the constraints that each may place on the design of the animation. Allocating a different format to smaller groups and having the findings presented back to the larger group will provide a wider understanding for all learners. </a:t>
            </a:r>
          </a:p>
        </p:txBody>
      </p:sp>
      <p:sp>
        <p:nvSpPr>
          <p:cNvPr id="3" name="Title 2"/>
          <p:cNvSpPr>
            <a:spLocks noGrp="1"/>
          </p:cNvSpPr>
          <p:nvPr>
            <p:ph type="title"/>
          </p:nvPr>
        </p:nvSpPr>
        <p:spPr>
          <a:xfrm>
            <a:off x="230832" y="116632"/>
            <a:ext cx="8733656" cy="504056"/>
          </a:xfrm>
        </p:spPr>
        <p:txBody>
          <a:bodyPr>
            <a:noAutofit/>
          </a:bodyPr>
          <a:lstStyle/>
          <a:p>
            <a:r>
              <a:rPr lang="en-GB" sz="2000" dirty="0"/>
              <a:t>LO1 - </a:t>
            </a:r>
            <a:r>
              <a:rPr lang="en-GB" sz="2000" dirty="0" smtClean="0"/>
              <a:t>Understand </a:t>
            </a:r>
            <a:r>
              <a:rPr lang="en-GB" sz="2000" dirty="0"/>
              <a:t>Uses and Principles of web animation </a:t>
            </a:r>
            <a:r>
              <a:rPr lang="en-GB" sz="2000" dirty="0" smtClean="0"/>
              <a:t>- Scenario</a:t>
            </a:r>
            <a:endParaRPr lang="en-GB" sz="2000" dirty="0"/>
          </a:p>
        </p:txBody>
      </p:sp>
    </p:spTree>
    <p:extLst>
      <p:ext uri="{BB962C8B-B14F-4D97-AF65-F5344CB8AC3E}">
        <p14:creationId xmlns:p14="http://schemas.microsoft.com/office/powerpoint/2010/main" val="14837593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3200" dirty="0" smtClean="0"/>
              <a:t>P1.1 – Principles of Web Animation - Intro </a:t>
            </a:r>
            <a:endParaRPr lang="en-GB" sz="3200" dirty="0"/>
          </a:p>
        </p:txBody>
      </p:sp>
      <p:sp>
        <p:nvSpPr>
          <p:cNvPr id="6" name="Content Placeholder 5"/>
          <p:cNvSpPr>
            <a:spLocks noGrp="1"/>
          </p:cNvSpPr>
          <p:nvPr>
            <p:ph idx="1"/>
          </p:nvPr>
        </p:nvSpPr>
        <p:spPr>
          <a:xfrm>
            <a:off x="179512" y="764705"/>
            <a:ext cx="8712968" cy="5616624"/>
          </a:xfrm>
        </p:spPr>
        <p:txBody>
          <a:bodyPr>
            <a:noAutofit/>
          </a:bodyPr>
          <a:lstStyle/>
          <a:p>
            <a:pPr marL="266700" indent="-266700"/>
            <a:r>
              <a:rPr lang="en-GB" sz="1900" dirty="0">
                <a:latin typeface="Calibri" pitchFamily="34" charset="0"/>
                <a:cs typeface="Calibri" pitchFamily="34" charset="0"/>
              </a:rPr>
              <a:t>Over the years, animations have  developed from sketches drawn onto </a:t>
            </a:r>
            <a:r>
              <a:rPr lang="en-GB" sz="1900" dirty="0" smtClean="0">
                <a:latin typeface="Calibri" pitchFamily="34" charset="0"/>
                <a:cs typeface="Calibri" pitchFamily="34" charset="0"/>
              </a:rPr>
              <a:t>a </a:t>
            </a:r>
            <a:r>
              <a:rPr lang="en-GB" sz="1900" dirty="0">
                <a:latin typeface="Calibri" pitchFamily="34" charset="0"/>
                <a:cs typeface="Calibri" pitchFamily="34" charset="0"/>
              </a:rPr>
              <a:t>piece of </a:t>
            </a:r>
            <a:r>
              <a:rPr lang="en-GB" sz="1900" dirty="0" smtClean="0">
                <a:latin typeface="Calibri" pitchFamily="34" charset="0"/>
                <a:cs typeface="Calibri" pitchFamily="34" charset="0"/>
              </a:rPr>
              <a:t>acetate </a:t>
            </a:r>
            <a:r>
              <a:rPr lang="en-GB" sz="1900" dirty="0">
                <a:latin typeface="Calibri" pitchFamily="34" charset="0"/>
                <a:cs typeface="Calibri" pitchFamily="34" charset="0"/>
              </a:rPr>
              <a:t>and then filmed frame by frame to complex 3D </a:t>
            </a:r>
            <a:r>
              <a:rPr lang="en-GB" sz="1900" dirty="0" smtClean="0">
                <a:latin typeface="Calibri" pitchFamily="34" charset="0"/>
                <a:cs typeface="Calibri" pitchFamily="34" charset="0"/>
              </a:rPr>
              <a:t>computer </a:t>
            </a:r>
            <a:r>
              <a:rPr lang="en-GB" sz="1900" dirty="0">
                <a:latin typeface="Calibri" pitchFamily="34" charset="0"/>
                <a:cs typeface="Calibri" pitchFamily="34" charset="0"/>
              </a:rPr>
              <a:t>models which can look really </a:t>
            </a:r>
            <a:r>
              <a:rPr lang="en-GB" sz="1900" dirty="0" smtClean="0">
                <a:latin typeface="Calibri" pitchFamily="34" charset="0"/>
                <a:cs typeface="Calibri" pitchFamily="34" charset="0"/>
              </a:rPr>
              <a:t>realistic/life-like, animated with the use of rigging and frame based programs.</a:t>
            </a:r>
          </a:p>
          <a:p>
            <a:pPr marL="266700" indent="-266700"/>
            <a:r>
              <a:rPr lang="en-GB" sz="1900" dirty="0" smtClean="0">
                <a:latin typeface="Calibri" pitchFamily="34" charset="0"/>
                <a:cs typeface="Calibri" pitchFamily="34" charset="0"/>
              </a:rPr>
              <a:t>Animated </a:t>
            </a:r>
            <a:r>
              <a:rPr lang="en-GB" sz="1900" dirty="0">
                <a:latin typeface="Calibri" pitchFamily="34" charset="0"/>
                <a:cs typeface="Calibri" pitchFamily="34" charset="0"/>
              </a:rPr>
              <a:t>content can be </a:t>
            </a:r>
            <a:r>
              <a:rPr lang="en-GB" sz="1900" dirty="0" smtClean="0">
                <a:latin typeface="Calibri" pitchFamily="34" charset="0"/>
                <a:cs typeface="Calibri" pitchFamily="34" charset="0"/>
              </a:rPr>
              <a:t>seen </a:t>
            </a:r>
            <a:r>
              <a:rPr lang="en-GB" sz="1900" dirty="0">
                <a:latin typeface="Calibri" pitchFamily="34" charset="0"/>
                <a:cs typeface="Calibri" pitchFamily="34" charset="0"/>
              </a:rPr>
              <a:t>in many different places not just in </a:t>
            </a:r>
            <a:r>
              <a:rPr lang="en-GB" sz="1900" dirty="0" smtClean="0">
                <a:latin typeface="Calibri" pitchFamily="34" charset="0"/>
                <a:cs typeface="Calibri" pitchFamily="34" charset="0"/>
              </a:rPr>
              <a:t>films</a:t>
            </a:r>
            <a:r>
              <a:rPr lang="en-GB" sz="1900" dirty="0">
                <a:latin typeface="Calibri" pitchFamily="34" charset="0"/>
                <a:cs typeface="Calibri" pitchFamily="34" charset="0"/>
              </a:rPr>
              <a:t>, but on cartoons on the television, commercials, websites and </a:t>
            </a:r>
            <a:r>
              <a:rPr lang="en-GB" sz="1900" dirty="0" smtClean="0">
                <a:latin typeface="Calibri" pitchFamily="34" charset="0"/>
                <a:cs typeface="Calibri" pitchFamily="34" charset="0"/>
              </a:rPr>
              <a:t>also </a:t>
            </a:r>
            <a:r>
              <a:rPr lang="en-GB" sz="1900" dirty="0">
                <a:latin typeface="Calibri" pitchFamily="34" charset="0"/>
                <a:cs typeface="Calibri" pitchFamily="34" charset="0"/>
              </a:rPr>
              <a:t>on computer or video games.  </a:t>
            </a:r>
            <a:r>
              <a:rPr lang="en-GB" sz="1900" dirty="0" smtClean="0">
                <a:latin typeface="Calibri" pitchFamily="34" charset="0"/>
                <a:cs typeface="Calibri" pitchFamily="34" charset="0"/>
              </a:rPr>
              <a:t>Look at the adverts on Television between programs, at lest 2 in every 3 had some degree of generated animation within it.</a:t>
            </a:r>
            <a:endParaRPr lang="en-GB" sz="1900" dirty="0">
              <a:latin typeface="Calibri" pitchFamily="34" charset="0"/>
              <a:cs typeface="Calibri" pitchFamily="34" charset="0"/>
            </a:endParaRPr>
          </a:p>
          <a:p>
            <a:pPr marL="266700" indent="-266700"/>
            <a:r>
              <a:rPr lang="en-GB" sz="1900" dirty="0" smtClean="0">
                <a:latin typeface="Calibri" pitchFamily="34" charset="0"/>
                <a:cs typeface="Calibri" pitchFamily="34" charset="0"/>
              </a:rPr>
              <a:t>The animations business is </a:t>
            </a:r>
            <a:r>
              <a:rPr lang="en-GB" sz="1900" dirty="0">
                <a:latin typeface="Calibri" pitchFamily="34" charset="0"/>
                <a:cs typeface="Calibri" pitchFamily="34" charset="0"/>
              </a:rPr>
              <a:t>still a relatively small industry but it is growing in popularity as the technology becomes more advanced and easier to </a:t>
            </a:r>
            <a:r>
              <a:rPr lang="en-GB" sz="1900" dirty="0" smtClean="0">
                <a:latin typeface="Calibri" pitchFamily="34" charset="0"/>
                <a:cs typeface="Calibri" pitchFamily="34" charset="0"/>
              </a:rPr>
              <a:t>use. We are used to Draw Plus and Fireworks, possibly Flash but there are other more powerful packages available for the home market like Maya, After Effects and C4D. Today we are used to the following without thought:</a:t>
            </a:r>
          </a:p>
          <a:p>
            <a:pPr marL="522732" lvl="1" indent="-266700"/>
            <a:r>
              <a:rPr lang="en-GB" sz="1900" dirty="0">
                <a:latin typeface="Calibri" pitchFamily="34" charset="0"/>
                <a:cs typeface="Calibri" pitchFamily="34" charset="0"/>
              </a:rPr>
              <a:t>Banner advertisements (Marketing and promotion)</a:t>
            </a:r>
          </a:p>
          <a:p>
            <a:pPr marL="522732" lvl="1" indent="-266700"/>
            <a:r>
              <a:rPr lang="en-GB" sz="1900" dirty="0">
                <a:latin typeface="Calibri" pitchFamily="34" charset="0"/>
                <a:cs typeface="Calibri" pitchFamily="34" charset="0"/>
              </a:rPr>
              <a:t>Animated interfaces (Navigation bars, Buttons)</a:t>
            </a:r>
          </a:p>
          <a:p>
            <a:pPr marL="522732" lvl="1" indent="-266700"/>
            <a:r>
              <a:rPr lang="en-GB" sz="1900" dirty="0">
                <a:latin typeface="Calibri" pitchFamily="34" charset="0"/>
                <a:cs typeface="Calibri" pitchFamily="34" charset="0"/>
              </a:rPr>
              <a:t>Linear and interactive </a:t>
            </a:r>
            <a:r>
              <a:rPr lang="en-GB" sz="1900" dirty="0" smtClean="0">
                <a:latin typeface="Calibri" pitchFamily="34" charset="0"/>
                <a:cs typeface="Calibri" pitchFamily="34" charset="0"/>
              </a:rPr>
              <a:t>animations (Web graphics, Flash Games)</a:t>
            </a:r>
            <a:endParaRPr lang="en-GB" sz="1900" dirty="0">
              <a:latin typeface="Calibri" pitchFamily="34" charset="0"/>
              <a:cs typeface="Calibri" pitchFamily="34" charset="0"/>
            </a:endParaRPr>
          </a:p>
          <a:p>
            <a:pPr marL="522732" lvl="1" indent="-266700"/>
            <a:r>
              <a:rPr lang="en-GB" sz="1900" dirty="0">
                <a:latin typeface="Calibri" pitchFamily="34" charset="0"/>
                <a:cs typeface="Calibri" pitchFamily="34" charset="0"/>
              </a:rPr>
              <a:t>Educational animations (training and safety videos)</a:t>
            </a:r>
          </a:p>
          <a:p>
            <a:pPr marL="522732" lvl="1" indent="-266700"/>
            <a:r>
              <a:rPr lang="en-GB" sz="1900" dirty="0">
                <a:latin typeface="Calibri" pitchFamily="34" charset="0"/>
                <a:cs typeface="Calibri" pitchFamily="34" charset="0"/>
              </a:rPr>
              <a:t>Animations for entertainment (Music, TV &amp; </a:t>
            </a:r>
            <a:r>
              <a:rPr lang="en-GB" sz="1900" dirty="0" smtClean="0">
                <a:latin typeface="Calibri" pitchFamily="34" charset="0"/>
                <a:cs typeface="Calibri" pitchFamily="34" charset="0"/>
              </a:rPr>
              <a:t>Cinema, Games)</a:t>
            </a:r>
            <a:endParaRPr lang="en-GB" sz="1900" dirty="0">
              <a:latin typeface="Calibri" pitchFamily="34" charset="0"/>
              <a:cs typeface="Calibri" pitchFamily="34" charset="0"/>
            </a:endParaRPr>
          </a:p>
          <a:p>
            <a:pPr marL="522732" lvl="1" indent="-266700"/>
            <a:endParaRPr lang="en-GB" sz="1900" dirty="0">
              <a:latin typeface="Calibri" pitchFamily="34" charset="0"/>
              <a:cs typeface="Calibri" pitchFamily="34" charset="0"/>
            </a:endParaRPr>
          </a:p>
        </p:txBody>
      </p:sp>
    </p:spTree>
    <p:extLst>
      <p:ext uri="{BB962C8B-B14F-4D97-AF65-F5344CB8AC3E}">
        <p14:creationId xmlns:p14="http://schemas.microsoft.com/office/powerpoint/2010/main" val="12198981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3200" dirty="0" smtClean="0"/>
              <a:t>P1.1 – principles of Web Animation - Uses</a:t>
            </a:r>
            <a:endParaRPr lang="en-GB" sz="3200" dirty="0"/>
          </a:p>
        </p:txBody>
      </p:sp>
      <p:sp>
        <p:nvSpPr>
          <p:cNvPr id="6" name="Content Placeholder 5"/>
          <p:cNvSpPr>
            <a:spLocks noGrp="1"/>
          </p:cNvSpPr>
          <p:nvPr>
            <p:ph idx="1"/>
          </p:nvPr>
        </p:nvSpPr>
        <p:spPr>
          <a:xfrm>
            <a:off x="179512" y="764705"/>
            <a:ext cx="6912768" cy="5616624"/>
          </a:xfrm>
        </p:spPr>
        <p:txBody>
          <a:bodyPr>
            <a:noAutofit/>
          </a:bodyPr>
          <a:lstStyle/>
          <a:p>
            <a:pPr marL="266700" indent="-266700"/>
            <a:r>
              <a:rPr lang="en-GB" sz="1800" b="1" dirty="0" smtClean="0">
                <a:latin typeface="Calibri" pitchFamily="34" charset="0"/>
                <a:cs typeface="Calibri" pitchFamily="34" charset="0"/>
              </a:rPr>
              <a:t>Banner </a:t>
            </a:r>
            <a:r>
              <a:rPr lang="en-GB" sz="1800" b="1" dirty="0">
                <a:latin typeface="Calibri" pitchFamily="34" charset="0"/>
                <a:cs typeface="Calibri" pitchFamily="34" charset="0"/>
              </a:rPr>
              <a:t>advertisements (Marketing and </a:t>
            </a:r>
            <a:r>
              <a:rPr lang="en-GB" sz="1800" b="1" dirty="0" smtClean="0">
                <a:latin typeface="Calibri" pitchFamily="34" charset="0"/>
                <a:cs typeface="Calibri" pitchFamily="34" charset="0"/>
              </a:rPr>
              <a:t>promotion) –</a:t>
            </a:r>
            <a:r>
              <a:rPr lang="en-GB" sz="1800" dirty="0" smtClean="0">
                <a:latin typeface="Calibri" pitchFamily="34" charset="0"/>
                <a:cs typeface="Calibri" pitchFamily="34" charset="0"/>
              </a:rPr>
              <a:t> These can be as simple as the Amazon ad for Kindle, details of the device that scroll across the page every few seconds so the user can see at least two phases before finding the buttons to click on. There are 2 types, static, ones that do not move but possible picture scroll and dynamic, one that are interactive, ones that have links on them for more details or all the user to click on bits or manoeuvre or rotate it in 3D. They are created using either Flash, Silverlight or DHTML and are compatible with most Web Browsers.</a:t>
            </a:r>
          </a:p>
          <a:p>
            <a:pPr marL="266700" indent="-266700"/>
            <a:r>
              <a:rPr lang="en-GB" sz="1800" b="1" dirty="0" smtClean="0">
                <a:latin typeface="Calibri" pitchFamily="34" charset="0"/>
                <a:cs typeface="Calibri" pitchFamily="34" charset="0"/>
              </a:rPr>
              <a:t>Animated </a:t>
            </a:r>
            <a:r>
              <a:rPr lang="en-GB" sz="1800" b="1" dirty="0">
                <a:latin typeface="Calibri" pitchFamily="34" charset="0"/>
                <a:cs typeface="Calibri" pitchFamily="34" charset="0"/>
              </a:rPr>
              <a:t>interfaces (Navigation bars, </a:t>
            </a:r>
            <a:r>
              <a:rPr lang="en-GB" sz="1800" b="1" dirty="0" smtClean="0">
                <a:latin typeface="Calibri" pitchFamily="34" charset="0"/>
                <a:cs typeface="Calibri" pitchFamily="34" charset="0"/>
              </a:rPr>
              <a:t>Buttons) –</a:t>
            </a:r>
            <a:r>
              <a:rPr lang="en-GB" sz="1800" dirty="0" smtClean="0">
                <a:latin typeface="Calibri" pitchFamily="34" charset="0"/>
                <a:cs typeface="Calibri" pitchFamily="34" charset="0"/>
              </a:rPr>
              <a:t> A static navigation bar is dull, can link to about 8 things on a site depending on the size of the buttons. Animated Navigation bars drop down menus, add more links, retreats when the user selects another link. They are easy to make, there are websites that have thousands of examples to use. </a:t>
            </a:r>
            <a:r>
              <a:rPr lang="en-GB" sz="1800" b="1" dirty="0" smtClean="0">
                <a:latin typeface="Calibri" pitchFamily="34" charset="0"/>
                <a:cs typeface="Calibri" pitchFamily="34" charset="0"/>
              </a:rPr>
              <a:t>Interactive buttons</a:t>
            </a:r>
            <a:r>
              <a:rPr lang="en-GB" sz="1800" dirty="0" smtClean="0">
                <a:latin typeface="Calibri" pitchFamily="34" charset="0"/>
                <a:cs typeface="Calibri" pitchFamily="34" charset="0"/>
              </a:rPr>
              <a:t> are similar, either rollover, when one image or button changes to another with Javascript, or colour changing. Dreamweaver used to create these automatically with Hover and clicked links. Alternatively there are animated buttons, .gif files, less than 8 colours where the object literally moves about, swirling icons, rotating text etc.</a:t>
            </a:r>
          </a:p>
        </p:txBody>
      </p:sp>
    </p:spTree>
    <p:extLst>
      <p:ext uri="{BB962C8B-B14F-4D97-AF65-F5344CB8AC3E}">
        <p14:creationId xmlns:p14="http://schemas.microsoft.com/office/powerpoint/2010/main" val="401030503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3200" dirty="0" smtClean="0"/>
              <a:t>P1.1 – principles of Web Animation - Uses</a:t>
            </a:r>
            <a:endParaRPr lang="en-GB" sz="3200" dirty="0"/>
          </a:p>
        </p:txBody>
      </p:sp>
      <p:sp>
        <p:nvSpPr>
          <p:cNvPr id="6" name="Content Placeholder 5"/>
          <p:cNvSpPr>
            <a:spLocks noGrp="1"/>
          </p:cNvSpPr>
          <p:nvPr>
            <p:ph idx="1"/>
          </p:nvPr>
        </p:nvSpPr>
        <p:spPr>
          <a:xfrm>
            <a:off x="179512" y="764705"/>
            <a:ext cx="6984776" cy="5616624"/>
          </a:xfrm>
        </p:spPr>
        <p:txBody>
          <a:bodyPr>
            <a:noAutofit/>
          </a:bodyPr>
          <a:lstStyle/>
          <a:p>
            <a:pPr marL="266700" indent="-266700"/>
            <a:r>
              <a:rPr lang="en-GB" sz="1800" b="1" dirty="0" smtClean="0">
                <a:latin typeface="Calibri" pitchFamily="34" charset="0"/>
                <a:cs typeface="Calibri" pitchFamily="34" charset="0"/>
              </a:rPr>
              <a:t>Linear </a:t>
            </a:r>
            <a:r>
              <a:rPr lang="en-GB" sz="1800" b="1" dirty="0">
                <a:latin typeface="Calibri" pitchFamily="34" charset="0"/>
                <a:cs typeface="Calibri" pitchFamily="34" charset="0"/>
              </a:rPr>
              <a:t>and interactive </a:t>
            </a:r>
            <a:r>
              <a:rPr lang="en-GB" sz="1800" b="1" dirty="0" smtClean="0">
                <a:latin typeface="Calibri" pitchFamily="34" charset="0"/>
                <a:cs typeface="Calibri" pitchFamily="34" charset="0"/>
              </a:rPr>
              <a:t>animations (Web graphics, Flash Games) – Web graphics</a:t>
            </a:r>
            <a:r>
              <a:rPr lang="en-GB" sz="1800" dirty="0" smtClean="0">
                <a:latin typeface="Calibri" pitchFamily="34" charset="0"/>
                <a:cs typeface="Calibri" pitchFamily="34" charset="0"/>
              </a:rPr>
              <a:t> that animate on site can look cute the first time but the novelty wears off. Animations like above, page transitions, picture movements, whole pages that are interactive like Disney Map site. These are novel, they allow the user to rollover and see more details on a part of the image without leaving the page. </a:t>
            </a:r>
            <a:r>
              <a:rPr lang="en-GB" sz="1800" b="1" dirty="0" smtClean="0">
                <a:latin typeface="Calibri" pitchFamily="34" charset="0"/>
                <a:cs typeface="Calibri" pitchFamily="34" charset="0"/>
              </a:rPr>
              <a:t>Flash Games </a:t>
            </a:r>
            <a:r>
              <a:rPr lang="en-GB" sz="1800" dirty="0" smtClean="0">
                <a:latin typeface="Calibri" pitchFamily="34" charset="0"/>
                <a:cs typeface="Calibri" pitchFamily="34" charset="0"/>
              </a:rPr>
              <a:t> are similar in that they are there for entertainment value but can be more. Web animations in Flash can be simple , a banner that has arrows, to complicated, </a:t>
            </a:r>
            <a:r>
              <a:rPr lang="en-GB" sz="1800" dirty="0" err="1" smtClean="0">
                <a:latin typeface="Calibri" pitchFamily="34" charset="0"/>
                <a:cs typeface="Calibri" pitchFamily="34" charset="0"/>
              </a:rPr>
              <a:t>MyMaths</a:t>
            </a:r>
            <a:r>
              <a:rPr lang="en-GB" sz="1800" dirty="0" smtClean="0">
                <a:latin typeface="Calibri" pitchFamily="34" charset="0"/>
                <a:cs typeface="Calibri" pitchFamily="34" charset="0"/>
              </a:rPr>
              <a:t>, Dynamic banners where you play a game and win a prize. These are embedded into frames on the site and work on most browsers.</a:t>
            </a:r>
          </a:p>
          <a:p>
            <a:pPr marL="266700" lvl="1" indent="-266700">
              <a:spcBef>
                <a:spcPts val="400"/>
              </a:spcBef>
              <a:buSzPct val="68000"/>
              <a:buFont typeface="Wingdings 3"/>
              <a:buChar char=""/>
            </a:pPr>
            <a:r>
              <a:rPr lang="en-GB" sz="1900" b="1" dirty="0">
                <a:latin typeface="Calibri" pitchFamily="34" charset="0"/>
                <a:cs typeface="Calibri" pitchFamily="34" charset="0"/>
              </a:rPr>
              <a:t>Educational animations (training and safety videos</a:t>
            </a:r>
            <a:r>
              <a:rPr lang="en-GB" sz="1900" b="1" dirty="0" smtClean="0">
                <a:latin typeface="Calibri" pitchFamily="34" charset="0"/>
                <a:cs typeface="Calibri" pitchFamily="34" charset="0"/>
              </a:rPr>
              <a:t>) –</a:t>
            </a:r>
            <a:r>
              <a:rPr lang="en-GB" sz="1900" dirty="0" smtClean="0">
                <a:latin typeface="Calibri" pitchFamily="34" charset="0"/>
                <a:cs typeface="Calibri" pitchFamily="34" charset="0"/>
              </a:rPr>
              <a:t> There are two type of educational animations, those that impress and those that do their job. H&amp;S videos do their job, show people lifting boxes, climbing latters, doing CPR, the characters are neutral, the</a:t>
            </a:r>
            <a:r>
              <a:rPr lang="en-GB" sz="2000" dirty="0" smtClean="0">
                <a:latin typeface="Calibri" pitchFamily="34" charset="0"/>
                <a:cs typeface="Calibri" pitchFamily="34" charset="0"/>
              </a:rPr>
              <a:t> </a:t>
            </a:r>
            <a:r>
              <a:rPr lang="en-GB" sz="2000" dirty="0">
                <a:latin typeface="Calibri" pitchFamily="34" charset="0"/>
                <a:cs typeface="Calibri" pitchFamily="34" charset="0"/>
              </a:rPr>
              <a:t>animations </a:t>
            </a:r>
            <a:r>
              <a:rPr lang="en-GB" sz="2000" dirty="0" smtClean="0">
                <a:latin typeface="Calibri" pitchFamily="34" charset="0"/>
                <a:cs typeface="Calibri" pitchFamily="34" charset="0"/>
              </a:rPr>
              <a:t>technical. The more entertaining educational animations are usually Flash based. Then there are tutorial videos with animations, images with animated arrows that prompt the user, again more practical than quality.</a:t>
            </a:r>
            <a:endParaRPr lang="en-GB" sz="1900" dirty="0">
              <a:latin typeface="Calibri" pitchFamily="34" charset="0"/>
              <a:cs typeface="Calibri" pitchFamily="34" charset="0"/>
            </a:endParaRPr>
          </a:p>
        </p:txBody>
      </p:sp>
    </p:spTree>
    <p:extLst>
      <p:ext uri="{BB962C8B-B14F-4D97-AF65-F5344CB8AC3E}">
        <p14:creationId xmlns:p14="http://schemas.microsoft.com/office/powerpoint/2010/main" val="25285845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30832" y="116632"/>
            <a:ext cx="8733656" cy="648072"/>
          </a:xfrm>
        </p:spPr>
        <p:txBody>
          <a:bodyPr>
            <a:noAutofit/>
          </a:bodyPr>
          <a:lstStyle/>
          <a:p>
            <a:r>
              <a:rPr lang="en-GB" sz="3200" dirty="0" smtClean="0"/>
              <a:t>P1.1 – principles of Web Animation - Uses</a:t>
            </a:r>
            <a:endParaRPr lang="en-GB" sz="3200" dirty="0"/>
          </a:p>
        </p:txBody>
      </p:sp>
      <p:sp>
        <p:nvSpPr>
          <p:cNvPr id="6" name="Content Placeholder 5"/>
          <p:cNvSpPr>
            <a:spLocks noGrp="1"/>
          </p:cNvSpPr>
          <p:nvPr>
            <p:ph idx="1"/>
          </p:nvPr>
        </p:nvSpPr>
        <p:spPr>
          <a:xfrm>
            <a:off x="179512" y="764705"/>
            <a:ext cx="7200800" cy="5616624"/>
          </a:xfrm>
        </p:spPr>
        <p:txBody>
          <a:bodyPr>
            <a:noAutofit/>
          </a:bodyPr>
          <a:lstStyle/>
          <a:p>
            <a:pPr marL="266700" indent="-266700"/>
            <a:r>
              <a:rPr lang="en-GB" sz="1600" b="1" dirty="0" smtClean="0">
                <a:latin typeface="Calibri" pitchFamily="34" charset="0"/>
                <a:cs typeface="Calibri" pitchFamily="34" charset="0"/>
              </a:rPr>
              <a:t>Animations </a:t>
            </a:r>
            <a:r>
              <a:rPr lang="en-GB" sz="1600" b="1" dirty="0">
                <a:latin typeface="Calibri" pitchFamily="34" charset="0"/>
                <a:cs typeface="Calibri" pitchFamily="34" charset="0"/>
              </a:rPr>
              <a:t>for entertainment (Music, TV &amp; </a:t>
            </a:r>
            <a:r>
              <a:rPr lang="en-GB" sz="1600" b="1" dirty="0" smtClean="0">
                <a:latin typeface="Calibri" pitchFamily="34" charset="0"/>
                <a:cs typeface="Calibri" pitchFamily="34" charset="0"/>
              </a:rPr>
              <a:t>Cinema, Games) </a:t>
            </a:r>
            <a:r>
              <a:rPr lang="en-GB" sz="1600" dirty="0" smtClean="0">
                <a:latin typeface="Calibri" pitchFamily="34" charset="0"/>
                <a:cs typeface="Calibri" pitchFamily="34" charset="0"/>
              </a:rPr>
              <a:t>– As stated 2/3 of all adverts on </a:t>
            </a:r>
            <a:r>
              <a:rPr lang="en-GB" sz="1600" b="1" dirty="0" smtClean="0">
                <a:latin typeface="Calibri" pitchFamily="34" charset="0"/>
                <a:cs typeface="Calibri" pitchFamily="34" charset="0"/>
              </a:rPr>
              <a:t>TV</a:t>
            </a:r>
            <a:r>
              <a:rPr lang="en-GB" sz="1600" dirty="0" smtClean="0">
                <a:latin typeface="Calibri" pitchFamily="34" charset="0"/>
                <a:cs typeface="Calibri" pitchFamily="34" charset="0"/>
              </a:rPr>
              <a:t> have some degree of animation on them now. Simple ones like text animating on to the screen or bubbles floating off. Chocolate bars breaking open to show the excitement inside etc. The more complex ones involves animated characters, digitally recreated cars etc. The reason is that they are more entertaining than real life, and that recreating them non-digitally is too difficult.</a:t>
            </a:r>
          </a:p>
          <a:p>
            <a:pPr marL="266700" indent="-266700"/>
            <a:r>
              <a:rPr lang="en-GB" sz="1600" b="1" dirty="0" smtClean="0">
                <a:latin typeface="Calibri" pitchFamily="34" charset="0"/>
                <a:cs typeface="Calibri" pitchFamily="34" charset="0"/>
              </a:rPr>
              <a:t>Cinema – </a:t>
            </a:r>
            <a:r>
              <a:rPr lang="en-GB" sz="1600" dirty="0" smtClean="0">
                <a:latin typeface="Calibri" pitchFamily="34" charset="0"/>
                <a:cs typeface="Calibri" pitchFamily="34" charset="0"/>
              </a:rPr>
              <a:t>there are so few film opening sequences that are not done through digital means today. From Harry Potter opening titles, Terminator intros, Game of Thrones opening sequence. To not go digital means a serious expense, for the rest, download a template, change the text.</a:t>
            </a:r>
            <a:endParaRPr lang="en-GB" sz="1600" b="1" dirty="0" smtClean="0">
              <a:latin typeface="Calibri" pitchFamily="34" charset="0"/>
              <a:cs typeface="Calibri" pitchFamily="34" charset="0"/>
            </a:endParaRPr>
          </a:p>
          <a:p>
            <a:pPr marL="266700" indent="-266700"/>
            <a:r>
              <a:rPr lang="en-GB" sz="1600" b="1" dirty="0" smtClean="0">
                <a:latin typeface="Calibri" pitchFamily="34" charset="0"/>
                <a:cs typeface="Calibri" pitchFamily="34" charset="0"/>
              </a:rPr>
              <a:t>Music videos</a:t>
            </a:r>
            <a:r>
              <a:rPr lang="en-GB" sz="1600" dirty="0" smtClean="0">
                <a:latin typeface="Calibri" pitchFamily="34" charset="0"/>
                <a:cs typeface="Calibri" pitchFamily="34" charset="0"/>
              </a:rPr>
              <a:t> have come a long way in terms of animations since Yellow Submarine and Aha. Guitars that explode fire, digitally recreated backgrounds, animated notes, performing gorillas. The days when it was just camera work are gone, ¾ of all music videos will be enhanced by animations.</a:t>
            </a:r>
          </a:p>
          <a:p>
            <a:pPr marL="266700" indent="-266700"/>
            <a:r>
              <a:rPr lang="en-GB" sz="1600" b="1" dirty="0" smtClean="0">
                <a:latin typeface="Calibri" pitchFamily="34" charset="0"/>
                <a:cs typeface="Calibri" pitchFamily="34" charset="0"/>
              </a:rPr>
              <a:t>Games</a:t>
            </a:r>
            <a:r>
              <a:rPr lang="en-GB" sz="1600" dirty="0" smtClean="0">
                <a:latin typeface="Calibri" pitchFamily="34" charset="0"/>
                <a:cs typeface="Calibri" pitchFamily="34" charset="0"/>
              </a:rPr>
              <a:t> – They are in theory one big animation but there are parts that are more obvious, opening credits, FMV’s menus, help screens etc. Any game to stay competitive needs all of these and more, animated avatars, little effects like text exploding or screens scrolling. These use C++, a more complicated method of making them.</a:t>
            </a:r>
          </a:p>
          <a:p>
            <a:pPr marL="0" indent="0">
              <a:buNone/>
            </a:pPr>
            <a:r>
              <a:rPr lang="en-GB" sz="1600" b="1" dirty="0" smtClean="0">
                <a:latin typeface="Calibri" pitchFamily="34" charset="0"/>
                <a:cs typeface="Calibri" pitchFamily="34" charset="0"/>
              </a:rPr>
              <a:t>P1.1 - Task 01 - </a:t>
            </a:r>
            <a:r>
              <a:rPr lang="en-GB" sz="1600" dirty="0">
                <a:latin typeface="Calibri" pitchFamily="34" charset="0"/>
                <a:cs typeface="Calibri" pitchFamily="34" charset="0"/>
              </a:rPr>
              <a:t>Research and </a:t>
            </a:r>
            <a:r>
              <a:rPr lang="en-GB" sz="1600" dirty="0" smtClean="0">
                <a:latin typeface="Calibri" pitchFamily="34" charset="0"/>
                <a:cs typeface="Calibri" pitchFamily="34" charset="0"/>
              </a:rPr>
              <a:t>explore, with examples, the </a:t>
            </a:r>
            <a:r>
              <a:rPr lang="en-GB" sz="1600" dirty="0">
                <a:latin typeface="Calibri" pitchFamily="34" charset="0"/>
                <a:cs typeface="Calibri" pitchFamily="34" charset="0"/>
              </a:rPr>
              <a:t>different uses/purposes of animation used by the different </a:t>
            </a:r>
            <a:r>
              <a:rPr lang="en-GB" sz="1600" dirty="0" smtClean="0">
                <a:latin typeface="Calibri" pitchFamily="34" charset="0"/>
                <a:cs typeface="Calibri" pitchFamily="34" charset="0"/>
              </a:rPr>
              <a:t>industries.</a:t>
            </a:r>
            <a:endParaRPr lang="en-GB" sz="1600" dirty="0">
              <a:latin typeface="Calibri" pitchFamily="34" charset="0"/>
              <a:cs typeface="Calibri" pitchFamily="34" charset="0"/>
            </a:endParaRPr>
          </a:p>
          <a:p>
            <a:r>
              <a:rPr lang="en-GB" sz="1600" dirty="0">
                <a:latin typeface="Calibri" pitchFamily="34" charset="0"/>
                <a:cs typeface="Calibri" pitchFamily="34" charset="0"/>
              </a:rPr>
              <a:t>Give examples and in-depth analysis of how each one is/was used</a:t>
            </a:r>
          </a:p>
          <a:p>
            <a:pPr marL="0" indent="0">
              <a:buNone/>
            </a:pPr>
            <a:endParaRPr lang="en-GB" sz="1600" dirty="0">
              <a:latin typeface="Calibri" pitchFamily="34" charset="0"/>
              <a:cs typeface="Calibri" pitchFamily="34" charset="0"/>
            </a:endParaRPr>
          </a:p>
        </p:txBody>
      </p:sp>
    </p:spTree>
    <p:extLst>
      <p:ext uri="{BB962C8B-B14F-4D97-AF65-F5344CB8AC3E}">
        <p14:creationId xmlns:p14="http://schemas.microsoft.com/office/powerpoint/2010/main" val="361252564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107504" y="692696"/>
            <a:ext cx="7272808" cy="5472607"/>
          </a:xfrm>
        </p:spPr>
        <p:txBody>
          <a:bodyPr>
            <a:noAutofit/>
          </a:bodyPr>
          <a:lstStyle/>
          <a:p>
            <a:pPr marL="177800" lvl="1" indent="-163513">
              <a:buSzPct val="68000"/>
              <a:buFont typeface="Wingdings 3"/>
              <a:buChar char=""/>
            </a:pPr>
            <a:r>
              <a:rPr lang="en-GB" sz="1600" b="1" dirty="0" smtClean="0"/>
              <a:t>Raster versus </a:t>
            </a:r>
            <a:r>
              <a:rPr lang="en-GB" sz="1600" b="1" dirty="0"/>
              <a:t>vector </a:t>
            </a:r>
            <a:r>
              <a:rPr lang="en-GB" sz="1600" dirty="0" smtClean="0"/>
              <a:t>-</a:t>
            </a:r>
            <a:r>
              <a:rPr lang="en-GB" sz="1600" dirty="0"/>
              <a:t> There are two types of </a:t>
            </a:r>
            <a:r>
              <a:rPr lang="en-GB" sz="1600" dirty="0" smtClean="0"/>
              <a:t>animated images</a:t>
            </a:r>
            <a:r>
              <a:rPr lang="en-GB" sz="1600" dirty="0"/>
              <a:t>, </a:t>
            </a:r>
            <a:r>
              <a:rPr lang="en-GB" sz="1600" dirty="0" smtClean="0"/>
              <a:t>Vector </a:t>
            </a:r>
            <a:r>
              <a:rPr lang="en-GB" sz="1600" dirty="0"/>
              <a:t>and </a:t>
            </a:r>
            <a:r>
              <a:rPr lang="en-GB" sz="1600" dirty="0" smtClean="0"/>
              <a:t>Raster (bitmap), </a:t>
            </a:r>
            <a:r>
              <a:rPr lang="en-GB" sz="1600" b="1" dirty="0" smtClean="0"/>
              <a:t>Raster</a:t>
            </a:r>
            <a:r>
              <a:rPr lang="en-GB" sz="1600" dirty="0" smtClean="0"/>
              <a:t> </a:t>
            </a:r>
            <a:r>
              <a:rPr lang="en-GB" sz="1600" dirty="0"/>
              <a:t>is images, pictures, created in packages like Photoshop that use pixels to create the </a:t>
            </a:r>
            <a:r>
              <a:rPr lang="en-GB" sz="1600" dirty="0" smtClean="0"/>
              <a:t>image.</a:t>
            </a:r>
          </a:p>
          <a:p>
            <a:pPr marL="177800" lvl="1" indent="-163513">
              <a:buSzPct val="68000"/>
              <a:buFont typeface="Wingdings 3"/>
              <a:buChar char=""/>
            </a:pPr>
            <a:r>
              <a:rPr lang="en-GB" sz="1600" dirty="0" smtClean="0"/>
              <a:t>Features of </a:t>
            </a:r>
            <a:r>
              <a:rPr lang="en-GB" sz="1600" b="1" dirty="0" smtClean="0"/>
              <a:t>Raster</a:t>
            </a:r>
            <a:r>
              <a:rPr lang="en-GB" sz="1600" dirty="0" smtClean="0"/>
              <a:t> include pixel depth, </a:t>
            </a:r>
            <a:r>
              <a:rPr lang="en-GB" sz="1600" dirty="0"/>
              <a:t>dots per inch, scaling issues, file size, file formats TIFF, GIF, PNG, BMP, </a:t>
            </a:r>
            <a:r>
              <a:rPr lang="en-GB" sz="1600" dirty="0" smtClean="0"/>
              <a:t>JPEG. Each of these will have an impact on the quality of the animation and the final output. For instance a 300 dpi GIF is ½ as good as a 600dpi, but when it is saved as a FLV file the compression is lost and file size changes. When the image has more than 256 colours, the GIF rejects them for the nearest colour range.</a:t>
            </a:r>
          </a:p>
          <a:p>
            <a:pPr marL="177800" lvl="1" indent="-163513">
              <a:buSzPct val="68000"/>
              <a:buFont typeface="Wingdings 3"/>
              <a:buChar char=""/>
            </a:pPr>
            <a:r>
              <a:rPr lang="en-GB" sz="1600" dirty="0" smtClean="0"/>
              <a:t>Only a GIF file can have transparency or animate see through but loses graphics quality to 16 colours when it does. A Tiff file is an uncompressed JPEG but maintains the quality and loads faster but file size is large, when animated it will be huge.</a:t>
            </a:r>
          </a:p>
          <a:p>
            <a:pPr marL="177800" lvl="1" indent="-163513">
              <a:buSzPct val="68000"/>
              <a:buFont typeface="Wingdings 3"/>
              <a:buChar char=""/>
            </a:pPr>
            <a:r>
              <a:rPr lang="en-GB" sz="1600" b="1" dirty="0" smtClean="0"/>
              <a:t>Raster</a:t>
            </a:r>
            <a:r>
              <a:rPr lang="en-GB" sz="1600" dirty="0" smtClean="0"/>
              <a:t> animations cannot scale, that simple, well they can but quality is lost, it is the same as moving your head closer to the image, the image does not change but the screen pixel depth decreases.</a:t>
            </a:r>
          </a:p>
          <a:p>
            <a:pPr marL="177800" lvl="1" indent="-163513">
              <a:buSzPct val="68000"/>
              <a:buFont typeface="Wingdings 3"/>
              <a:buChar char=""/>
            </a:pPr>
            <a:r>
              <a:rPr lang="en-GB" sz="1600" dirty="0" smtClean="0"/>
              <a:t>All programs can import a Raster animation, logos, images, banners etc. but few programs have an export facility like Art packages that manage them. A Raster image. A Raster animation can be exported as a Vector image but will flatter the layers so the image is not scalable and will maintain a white surround.</a:t>
            </a:r>
            <a:endParaRPr lang="en-GB" sz="1600" dirty="0"/>
          </a:p>
        </p:txBody>
      </p:sp>
      <p:sp>
        <p:nvSpPr>
          <p:cNvPr id="30" name="Title 1"/>
          <p:cNvSpPr txBox="1">
            <a:spLocks/>
          </p:cNvSpPr>
          <p:nvPr/>
        </p:nvSpPr>
        <p:spPr>
          <a:xfrm>
            <a:off x="107504" y="116632"/>
            <a:ext cx="8964488" cy="452568"/>
          </a:xfrm>
          <a:prstGeom prst="rect">
            <a:avLst/>
          </a:prstGeom>
        </p:spPr>
        <p:txBody>
          <a:bodyPr vert="horz" rtlCol="0" anchor="ctr">
            <a:normAutofit fontScale="60000" lnSpcReduction="20000"/>
            <a:scene3d>
              <a:camera prst="orthographicFront"/>
              <a:lightRig rig="soft" dir="t"/>
            </a:scene3d>
            <a:sp3d prstMaterial="softEdge">
              <a:bevelT w="25400" h="25400"/>
            </a:sp3d>
          </a:bodyPr>
          <a:lstStyle>
            <a:lvl1pPr algn="l" rtl="0" eaLnBrk="1" latinLnBrk="0" hangingPunct="1">
              <a:spcBef>
                <a:spcPct val="0"/>
              </a:spcBef>
              <a:buNone/>
              <a:defRPr kumimoji="0" lang="en-US" sz="4000" b="1" kern="1200">
                <a:solidFill>
                  <a:schemeClr val="tx2"/>
                </a:solidFill>
                <a:effectLst>
                  <a:outerShdw blurRad="31750" dist="25400" dir="5400000" algn="tl" rotWithShape="0">
                    <a:srgbClr val="000000">
                      <a:alpha val="25000"/>
                    </a:srgbClr>
                  </a:outerShdw>
                </a:effectLst>
                <a:latin typeface="Calibri" pitchFamily="34" charset="0"/>
                <a:ea typeface="+mj-ea"/>
                <a:cs typeface="Calibri" pitchFamily="34" charset="0"/>
              </a:defRPr>
            </a:lvl1pPr>
            <a:extLst/>
          </a:lstStyle>
          <a:p>
            <a:r>
              <a:rPr lang="en-GB" dirty="0"/>
              <a:t>P1.2 – Principles of Web Animation - Principles – Vector vs. Raster</a:t>
            </a:r>
          </a:p>
        </p:txBody>
      </p:sp>
    </p:spTree>
    <p:extLst>
      <p:ext uri="{BB962C8B-B14F-4D97-AF65-F5344CB8AC3E}">
        <p14:creationId xmlns:p14="http://schemas.microsoft.com/office/powerpoint/2010/main" val="288125865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oncourse">
  <a:themeElements>
    <a:clrScheme name="Custom 1">
      <a:dk1>
        <a:sysClr val="windowText" lastClr="000000"/>
      </a:dk1>
      <a:lt1>
        <a:sysClr val="window" lastClr="FFFFFF"/>
      </a:lt1>
      <a:dk2>
        <a:srgbClr val="464646"/>
      </a:dk2>
      <a:lt2>
        <a:srgbClr val="DEF5FA"/>
      </a:lt2>
      <a:accent1>
        <a:srgbClr val="6DAA2D"/>
      </a:accent1>
      <a:accent2>
        <a:srgbClr val="DA1F28"/>
      </a:accent2>
      <a:accent3>
        <a:srgbClr val="EB641B"/>
      </a:accent3>
      <a:accent4>
        <a:srgbClr val="00A21F"/>
      </a:accent4>
      <a:accent5>
        <a:srgbClr val="474B78"/>
      </a:accent5>
      <a:accent6>
        <a:srgbClr val="7D3C4A"/>
      </a:accent6>
      <a:hlink>
        <a:srgbClr val="FF8119"/>
      </a:hlink>
      <a:folHlink>
        <a:srgbClr val="8EEA97"/>
      </a:folHlink>
    </a:clrScheme>
    <a:fontScheme name="Concourse">
      <a:maj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ajorFont>
      <a:minorFont>
        <a:latin typeface="Lucida Sans Unicode"/>
        <a:ea typeface=""/>
        <a:cs typeface=""/>
        <a:font script="Jpan" typeface="ＭＳ Ｐゴシック"/>
        <a:font script="Hang" typeface="맑은 고딕"/>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Uigh" typeface="Microsoft Uighur"/>
      </a:minorFont>
    </a:fontScheme>
    <a:fmtScheme name="Concourse">
      <a:fillStyleLst>
        <a:solidFill>
          <a:schemeClr val="phClr"/>
        </a:solidFill>
        <a:gradFill rotWithShape="1">
          <a:gsLst>
            <a:gs pos="0">
              <a:schemeClr val="phClr">
                <a:tint val="62000"/>
                <a:satMod val="180000"/>
              </a:schemeClr>
            </a:gs>
            <a:gs pos="65000">
              <a:schemeClr val="phClr">
                <a:tint val="32000"/>
                <a:satMod val="250000"/>
              </a:schemeClr>
            </a:gs>
            <a:gs pos="100000">
              <a:schemeClr val="phClr">
                <a:tint val="23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55000" cap="flat" cmpd="thickThin" algn="ctr">
          <a:solidFill>
            <a:schemeClr val="phClr"/>
          </a:solidFill>
          <a:prstDash val="solid"/>
        </a:ln>
        <a:ln w="63500" cap="flat" cmpd="thickThin" algn="ctr">
          <a:solidFill>
            <a:schemeClr val="phClr"/>
          </a:solidFill>
          <a:prstDash val="solid"/>
        </a:ln>
      </a:lnStyleLst>
      <a:effectStyleLst>
        <a:effectStyle>
          <a:effectLst>
            <a:outerShdw blurRad="50800" dist="38100" dir="5400000" rotWithShape="0">
              <a:srgbClr val="000000">
                <a:alpha val="35000"/>
              </a:srgbClr>
            </a:outerShdw>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45000"/>
              </a:srgbClr>
            </a:outerShdw>
          </a:effectLst>
          <a:scene3d>
            <a:camera prst="orthographicFront" fov="0">
              <a:rot lat="0" lon="0" rev="0"/>
            </a:camera>
            <a:lightRig rig="glow" dir="t">
              <a:rot lat="0" lon="0" rev="6360000"/>
            </a:lightRig>
          </a:scene3d>
          <a:sp3d contourW="1000" prstMaterial="flat">
            <a:bevelT w="95250" h="101600"/>
            <a:contourClr>
              <a:schemeClr val="phClr">
                <a:satMod val="300000"/>
              </a:schemeClr>
            </a:contourClr>
          </a:sp3d>
        </a:effectStyle>
      </a:effectStyleLst>
      <a:bgFillStyleLst>
        <a:solidFill>
          <a:schemeClr val="phClr"/>
        </a:solidFill>
        <a:gradFill rotWithShape="1">
          <a:gsLst>
            <a:gs pos="0">
              <a:schemeClr val="phClr">
                <a:tint val="55000"/>
                <a:satMod val="300000"/>
              </a:schemeClr>
            </a:gs>
            <a:gs pos="40000">
              <a:schemeClr val="phClr">
                <a:tint val="65000"/>
                <a:satMod val="300000"/>
              </a:schemeClr>
            </a:gs>
            <a:gs pos="100000">
              <a:schemeClr val="phClr">
                <a:shade val="65000"/>
                <a:satMod val="300000"/>
              </a:schemeClr>
            </a:gs>
          </a:gsLst>
          <a:path path="circle">
            <a:fillToRect l="65000" b="98000"/>
          </a:path>
        </a:gradFill>
        <a:blipFill>
          <a:blip xmlns:r="http://schemas.openxmlformats.org/officeDocument/2006/relationships" r:embed="rId1">
            <a:duotone>
              <a:schemeClr val="phClr">
                <a:shade val="60000"/>
                <a:satMod val="110000"/>
              </a:schemeClr>
              <a:schemeClr val="phClr">
                <a:tint val="95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Enderoth</Template>
  <TotalTime>17066</TotalTime>
  <Words>6606</Words>
  <Application>Microsoft Office PowerPoint</Application>
  <PresentationFormat>On-screen Show (4:3)</PresentationFormat>
  <Paragraphs>197</Paragraphs>
  <Slides>23</Slides>
  <Notes>7</Notes>
  <HiddenSlides>0</HiddenSlides>
  <MMClips>1</MMClips>
  <ScaleCrop>false</ScaleCrop>
  <HeadingPairs>
    <vt:vector size="4" baseType="variant">
      <vt:variant>
        <vt:lpstr>Theme</vt:lpstr>
      </vt:variant>
      <vt:variant>
        <vt:i4>1</vt:i4>
      </vt:variant>
      <vt:variant>
        <vt:lpstr>Slide Titles</vt:lpstr>
      </vt:variant>
      <vt:variant>
        <vt:i4>23</vt:i4>
      </vt:variant>
    </vt:vector>
  </HeadingPairs>
  <TitlesOfParts>
    <vt:vector size="24" baseType="lpstr">
      <vt:lpstr>Concourse</vt:lpstr>
      <vt:lpstr>Unit 18</vt:lpstr>
      <vt:lpstr>LO1 - Assessment Criteria</vt:lpstr>
      <vt:lpstr>Assessment Criteria P1, M1 and D1</vt:lpstr>
      <vt:lpstr>LO1 - Understand Uses and Principles of web animation - Scenario</vt:lpstr>
      <vt:lpstr>P1.1 – Principles of Web Animation - Intro </vt:lpstr>
      <vt:lpstr>P1.1 – principles of Web Animation - Uses</vt:lpstr>
      <vt:lpstr>P1.1 – principles of Web Animation - Uses</vt:lpstr>
      <vt:lpstr>P1.1 – principles of Web Animation - Uses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P1.6 – Considerations of Web Animation - Interaction </vt:lpstr>
      <vt:lpstr>P1.7 – Considerations of Web Animation - Software </vt:lpstr>
      <vt:lpstr>M1.5 – Considerations of Web Animation - Software </vt:lpstr>
      <vt:lpstr>M1.6 – Considerations of Web Animation – File Format</vt:lpstr>
      <vt:lpstr>D1.1 – Considerations of Web Animation – Delivery Formats</vt:lpstr>
      <vt:lpstr>D1.2 – Considerations of Web Animation – Delivery Constraints</vt:lpstr>
      <vt:lpstr>LO1 - Assessment Task List</vt:lpstr>
      <vt:lpstr>LO1 - Assessment Task List</vt:lpstr>
    </vt:vector>
  </TitlesOfParts>
  <Company>Personal</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Unit 09</dc:title>
  <dc:creator>Home</dc:creator>
  <cp:lastModifiedBy>Stephen Rafferty</cp:lastModifiedBy>
  <cp:revision>368</cp:revision>
  <dcterms:created xsi:type="dcterms:W3CDTF">2010-12-28T13:51:34Z</dcterms:created>
  <dcterms:modified xsi:type="dcterms:W3CDTF">2014-08-03T08:28:50Z</dcterms:modified>
</cp:coreProperties>
</file>